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12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12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44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2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0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3.png"/><Relationship Id="rId3" Type="http://schemas.openxmlformats.org/officeDocument/2006/relationships/image" Target="../media/image11.pn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51.png"/><Relationship Id="rId10" Type="http://schemas.openxmlformats.org/officeDocument/2006/relationships/image" Target="../media/image80.png"/><Relationship Id="rId4" Type="http://schemas.openxmlformats.org/officeDocument/2006/relationships/image" Target="../media/image12.png"/><Relationship Id="rId9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.png"/><Relationship Id="rId7" Type="http://schemas.openxmlformats.org/officeDocument/2006/relationships/image" Target="../media/image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7.png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9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89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1.png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5.png"/><Relationship Id="rId5" Type="http://schemas.openxmlformats.org/officeDocument/2006/relationships/image" Target="../media/image20.png"/><Relationship Id="rId10" Type="http://schemas.openxmlformats.org/officeDocument/2006/relationships/image" Target="../media/image94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1.png"/><Relationship Id="rId7" Type="http://schemas.openxmlformats.org/officeDocument/2006/relationships/image" Target="../media/image98.png"/><Relationship Id="rId12" Type="http://schemas.openxmlformats.org/officeDocument/2006/relationships/image" Target="../media/image10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101.png"/><Relationship Id="rId5" Type="http://schemas.openxmlformats.org/officeDocument/2006/relationships/image" Target="../media/image20.png"/><Relationship Id="rId10" Type="http://schemas.openxmlformats.org/officeDocument/2006/relationships/image" Target="../media/image100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9.png"/><Relationship Id="rId3" Type="http://schemas.openxmlformats.org/officeDocument/2006/relationships/image" Target="../media/image11.png"/><Relationship Id="rId7" Type="http://schemas.openxmlformats.org/officeDocument/2006/relationships/image" Target="../media/image104.png"/><Relationship Id="rId12" Type="http://schemas.openxmlformats.org/officeDocument/2006/relationships/image" Target="../media/image108.png"/><Relationship Id="rId2" Type="http://schemas.openxmlformats.org/officeDocument/2006/relationships/image" Target="../media/image5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5" Type="http://schemas.openxmlformats.org/officeDocument/2006/relationships/image" Target="../media/image20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Relationship Id="rId1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26" Type="http://schemas.openxmlformats.org/officeDocument/2006/relationships/image" Target="../media/image133.png"/><Relationship Id="rId3" Type="http://schemas.openxmlformats.org/officeDocument/2006/relationships/image" Target="../media/image44.png"/><Relationship Id="rId21" Type="http://schemas.openxmlformats.org/officeDocument/2006/relationships/image" Target="../media/image128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2" Type="http://schemas.openxmlformats.org/officeDocument/2006/relationships/image" Target="../media/image5.png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24" Type="http://schemas.openxmlformats.org/officeDocument/2006/relationships/image" Target="../media/image131.png"/><Relationship Id="rId5" Type="http://schemas.openxmlformats.org/officeDocument/2006/relationships/image" Target="../media/image29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4" Type="http://schemas.openxmlformats.org/officeDocument/2006/relationships/image" Target="../media/image50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Relationship Id="rId27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4.png"/><Relationship Id="rId7" Type="http://schemas.openxmlformats.org/officeDocument/2006/relationships/image" Target="../media/image1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4.png"/><Relationship Id="rId7" Type="http://schemas.openxmlformats.org/officeDocument/2006/relationships/image" Target="../media/image1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44.png"/><Relationship Id="rId7" Type="http://schemas.openxmlformats.org/officeDocument/2006/relationships/image" Target="../media/image1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44.png"/><Relationship Id="rId7" Type="http://schemas.openxmlformats.org/officeDocument/2006/relationships/image" Target="../media/image1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0.png"/><Relationship Id="rId10" Type="http://schemas.openxmlformats.org/officeDocument/2006/relationships/image" Target="../media/image155.png"/><Relationship Id="rId4" Type="http://schemas.openxmlformats.org/officeDocument/2006/relationships/image" Target="../media/image45.png"/><Relationship Id="rId9" Type="http://schemas.openxmlformats.org/officeDocument/2006/relationships/image" Target="../media/image1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7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" y="-13717"/>
            <a:ext cx="9201150" cy="5157978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198"/>
            <a:ext cx="9144000" cy="3099816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5982462" y="2865455"/>
            <a:ext cx="1988512" cy="4729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212121"/>
                </a:solidFill>
                <a:latin typeface="Segoe UI Light"/>
                <a:cs typeface="Segoe UI Light"/>
              </a:rPr>
              <a:t>CORPORATE</a:t>
            </a:r>
            <a:endParaRPr sz="28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5982462" y="3228167"/>
            <a:ext cx="2388137" cy="4729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212121"/>
                </a:solidFill>
                <a:latin typeface="Segoe UI Light"/>
                <a:cs typeface="Segoe UI Light"/>
              </a:rPr>
              <a:t>PRESENTATION</a:t>
            </a:r>
            <a:endParaRPr sz="28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005068" y="3696360"/>
            <a:ext cx="662788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12121"/>
                </a:solidFill>
                <a:latin typeface="Segoe UI Light"/>
                <a:cs typeface="Segoe UI Light"/>
              </a:rPr>
              <a:t>June 2018</a:t>
            </a:r>
            <a:endParaRPr sz="1200">
              <a:latin typeface="Segoe UI Light"/>
              <a:cs typeface="Segoe UI Light"/>
            </a:endParaRPr>
          </a:p>
        </p:txBody>
      </p:sp>
      <p:pic>
        <p:nvPicPr>
          <p:cNvPr id="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244"/>
            <a:ext cx="6240018" cy="38450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6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6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500"/>
          </a:xfrm>
          <a:prstGeom prst="rect">
            <a:avLst/>
          </a:prstGeom>
        </p:spPr>
      </p:pic>
      <p:pic>
        <p:nvPicPr>
          <p:cNvPr id="6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0" y="-6096"/>
            <a:ext cx="6662167" cy="516178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90" y="0"/>
            <a:ext cx="6518910" cy="51435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97764" y="1395989"/>
            <a:ext cx="139267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COMPANY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97764" y="1680703"/>
            <a:ext cx="1433968" cy="3719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OVERVIEW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430778" y="642264"/>
            <a:ext cx="294284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Net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348482" y="2910484"/>
            <a:ext cx="1362761" cy="5751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7432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for products like</a:t>
            </a:r>
            <a:endParaRPr sz="1200">
              <a:latin typeface="Segoe UI Light"/>
              <a:cs typeface="Segoe UI Light"/>
            </a:endParaRPr>
          </a:p>
          <a:p>
            <a:pPr marL="27432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Xylidines, Cumidines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and Oximes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423412" y="817600"/>
            <a:ext cx="944118" cy="5506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Revenue</a:t>
            </a:r>
            <a:endParaRPr sz="18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1455 Cr.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423412" y="1328826"/>
            <a:ext cx="518464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FY17-18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520944" y="1114450"/>
            <a:ext cx="1284123" cy="5317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of Sodium Nitrite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and Sodium Nitrate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since 1972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520944" y="549884"/>
            <a:ext cx="1004011" cy="5506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Leading</a:t>
            </a:r>
            <a:endParaRPr sz="18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producer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375914" y="2067534"/>
            <a:ext cx="1427607" cy="7975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Amongst top</a:t>
            </a:r>
            <a:endParaRPr sz="18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3 global</a:t>
            </a:r>
            <a:endParaRPr sz="18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players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495793" y="557250"/>
            <a:ext cx="536067" cy="3038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1600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969757" y="557250"/>
            <a:ext cx="221208" cy="3038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+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495793" y="821588"/>
            <a:ext cx="726948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Employees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475474" y="2375306"/>
            <a:ext cx="1024279" cy="3854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to 30 countries,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6 continents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5531104" y="2058116"/>
            <a:ext cx="189948" cy="3041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5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461504" y="2061438"/>
            <a:ext cx="841933" cy="3038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Exports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3375914" y="3861282"/>
            <a:ext cx="695858" cy="3038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1000+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520944" y="4159656"/>
            <a:ext cx="945337" cy="3671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Legacy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par excellence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520944" y="3871188"/>
            <a:ext cx="920115" cy="3038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50 years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397764" y="2303685"/>
            <a:ext cx="1947363" cy="15767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050505"/>
                </a:solidFill>
                <a:latin typeface="Segoe UI Light"/>
                <a:cs typeface="Segoe UI Light"/>
              </a:rPr>
              <a:t>Since 1972, Deepak Nitrite has been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050505"/>
                </a:solidFill>
                <a:latin typeface="Segoe UI Light"/>
                <a:cs typeface="Segoe UI Light"/>
              </a:rPr>
              <a:t>a leading intermediates company in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050505"/>
                </a:solidFill>
                <a:latin typeface="Segoe UI Light"/>
                <a:cs typeface="Segoe UI Light"/>
              </a:rPr>
              <a:t>the Indian chemical industry.</a:t>
            </a:r>
            <a:endParaRPr sz="11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050505"/>
                </a:solidFill>
                <a:latin typeface="Segoe UI Light"/>
                <a:cs typeface="Segoe UI Light"/>
              </a:rPr>
              <a:t>We serve numerous industries &amp; 56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050505"/>
                </a:solidFill>
                <a:latin typeface="Segoe UI Light"/>
                <a:cs typeface="Segoe UI Light"/>
              </a:rPr>
              <a:t>applications  with a portfolio of</a:t>
            </a:r>
            <a:endParaRPr sz="11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050505"/>
                </a:solidFill>
                <a:latin typeface="Segoe UI Light"/>
                <a:cs typeface="Segoe UI Light"/>
              </a:rPr>
              <a:t>over 100 international quality</a:t>
            </a:r>
            <a:endParaRPr sz="11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050505"/>
                </a:solidFill>
                <a:latin typeface="Segoe UI Light"/>
                <a:cs typeface="Segoe UI Light"/>
              </a:rPr>
              <a:t>products.</a:t>
            </a:r>
            <a:endParaRPr sz="11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70" spc="10" dirty="0">
                <a:solidFill>
                  <a:srgbClr val="050505"/>
                </a:solidFill>
                <a:latin typeface="Segoe UI Light"/>
                <a:cs typeface="Segoe UI Light"/>
              </a:rPr>
              <a:t>We are a recognized globally as a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19" spc="10" dirty="0">
                <a:solidFill>
                  <a:srgbClr val="050505"/>
                </a:solidFill>
                <a:latin typeface="Segoe UI Light"/>
                <a:cs typeface="Segoe UI Light"/>
              </a:rPr>
              <a:t>‘</a:t>
            </a:r>
            <a:r>
              <a:rPr sz="919" i="1" spc="10" dirty="0">
                <a:solidFill>
                  <a:srgbClr val="050505"/>
                </a:solidFill>
                <a:latin typeface="Arial"/>
                <a:cs typeface="Arial"/>
              </a:rPr>
              <a:t>Responsible Manufacturer</a:t>
            </a:r>
            <a:r>
              <a:rPr sz="919" spc="10" dirty="0">
                <a:solidFill>
                  <a:srgbClr val="050505"/>
                </a:solidFill>
                <a:latin typeface="Segoe UI Light"/>
                <a:cs typeface="Segoe UI Light"/>
              </a:rPr>
              <a:t>’ and as a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397764" y="3862737"/>
            <a:ext cx="1808806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19" spc="10" dirty="0">
                <a:solidFill>
                  <a:srgbClr val="050505"/>
                </a:solidFill>
                <a:latin typeface="Segoe UI Light"/>
                <a:cs typeface="Segoe UI Light"/>
              </a:rPr>
              <a:t>‘</a:t>
            </a:r>
            <a:r>
              <a:rPr sz="919" i="1" spc="10" dirty="0">
                <a:solidFill>
                  <a:srgbClr val="050505"/>
                </a:solidFill>
                <a:latin typeface="Arial"/>
                <a:cs typeface="Arial"/>
              </a:rPr>
              <a:t>Supplier of Choice’ </a:t>
            </a:r>
            <a:r>
              <a:rPr sz="919" spc="10" dirty="0">
                <a:solidFill>
                  <a:srgbClr val="050505"/>
                </a:solidFill>
                <a:latin typeface="Segoe UI Light"/>
                <a:cs typeface="Segoe UI Light"/>
              </a:rPr>
              <a:t>by our clients</a:t>
            </a:r>
            <a:r>
              <a:rPr sz="919" spc="10" dirty="0">
                <a:solidFill>
                  <a:srgbClr val="050505"/>
                </a:solidFill>
                <a:latin typeface="Segoe UI Semibold"/>
                <a:cs typeface="Segoe UI Semibold"/>
              </a:rPr>
              <a:t>.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5544820" y="2335682"/>
            <a:ext cx="966065" cy="3854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Manufacturing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locations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3395980" y="4128160"/>
            <a:ext cx="720242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Customers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8946134" y="4909635"/>
            <a:ext cx="74265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9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6511290" cy="5143499"/>
          </a:xfrm>
          <a:prstGeom prst="rect">
            <a:avLst/>
          </a:prstGeom>
        </p:spPr>
      </p:pic>
      <p:pic>
        <p:nvPicPr>
          <p:cNvPr id="7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08" y="928878"/>
            <a:ext cx="6518148" cy="3890772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73380" y="2393193"/>
            <a:ext cx="2011271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GLOBAL REACH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8923528" y="4923859"/>
            <a:ext cx="10976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10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75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3439159" y="1657909"/>
            <a:ext cx="408432" cy="405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30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439159" y="1983994"/>
            <a:ext cx="1037337" cy="3375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FFFF"/>
                </a:solidFill>
                <a:latin typeface="Segoe UI Light"/>
                <a:cs typeface="Segoe UI Light"/>
              </a:rPr>
              <a:t>Countries</a:t>
            </a:r>
            <a:endParaRPr sz="19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439159" y="2864154"/>
            <a:ext cx="907086" cy="405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1000+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439159" y="3190514"/>
            <a:ext cx="1163832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FFFF"/>
                </a:solidFill>
                <a:latin typeface="Segoe UI Light"/>
                <a:cs typeface="Segoe UI Light"/>
              </a:rPr>
              <a:t>Customers</a:t>
            </a:r>
            <a:endParaRPr sz="19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275072" y="1657909"/>
            <a:ext cx="253898" cy="405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6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275072" y="1983994"/>
            <a:ext cx="1164845" cy="3375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FFFF"/>
                </a:solidFill>
                <a:latin typeface="Segoe UI Light"/>
                <a:cs typeface="Segoe UI Light"/>
              </a:rPr>
              <a:t>Continents</a:t>
            </a:r>
            <a:endParaRPr sz="1900">
              <a:latin typeface="Segoe UI Light"/>
              <a:cs typeface="Segoe UI Light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275072" y="2864154"/>
            <a:ext cx="742493" cy="405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100+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275072" y="3190514"/>
            <a:ext cx="960682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Light"/>
                <a:cs typeface="Segoe UI Light"/>
              </a:rPr>
              <a:t>Products</a:t>
            </a:r>
            <a:endParaRPr sz="2000">
              <a:latin typeface="Segoe UI Light"/>
              <a:cs typeface="Segoe UI Light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172960" y="1657909"/>
            <a:ext cx="625145" cy="405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56+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172960" y="1983994"/>
            <a:ext cx="1308098" cy="3375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FFFFFF"/>
                </a:solidFill>
                <a:latin typeface="Segoe UI Light"/>
                <a:cs typeface="Segoe UI Light"/>
              </a:rPr>
              <a:t>Applications</a:t>
            </a:r>
            <a:endParaRPr sz="1900">
              <a:latin typeface="Segoe UI Light"/>
              <a:cs typeface="Segoe UI Ligh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296412" y="1706118"/>
            <a:ext cx="12954" cy="643635"/>
          </a:xfrm>
          <a:custGeom>
            <a:avLst/>
            <a:gdLst/>
            <a:ahLst/>
            <a:cxnLst/>
            <a:rect l="l" t="t" r="r" b="b"/>
            <a:pathLst>
              <a:path w="12954" h="643635">
                <a:moveTo>
                  <a:pt x="6477" y="6477"/>
                </a:moveTo>
                <a:lnTo>
                  <a:pt x="6477" y="637159"/>
                </a:lnTo>
              </a:path>
            </a:pathLst>
          </a:custGeom>
          <a:ln w="12954">
            <a:solidFill>
              <a:srgbClr val="79D9F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96412" y="2868168"/>
            <a:ext cx="12954" cy="643635"/>
          </a:xfrm>
          <a:custGeom>
            <a:avLst/>
            <a:gdLst/>
            <a:ahLst/>
            <a:cxnLst/>
            <a:rect l="l" t="t" r="r" b="b"/>
            <a:pathLst>
              <a:path w="12954" h="643635">
                <a:moveTo>
                  <a:pt x="6477" y="6477"/>
                </a:moveTo>
                <a:lnTo>
                  <a:pt x="6477" y="637159"/>
                </a:lnTo>
              </a:path>
            </a:pathLst>
          </a:custGeom>
          <a:ln w="12954">
            <a:solidFill>
              <a:srgbClr val="79D9F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57216" y="1706118"/>
            <a:ext cx="12954" cy="643635"/>
          </a:xfrm>
          <a:custGeom>
            <a:avLst/>
            <a:gdLst/>
            <a:ahLst/>
            <a:cxnLst/>
            <a:rect l="l" t="t" r="r" b="b"/>
            <a:pathLst>
              <a:path w="12954" h="643635">
                <a:moveTo>
                  <a:pt x="6477" y="6477"/>
                </a:moveTo>
                <a:lnTo>
                  <a:pt x="6477" y="637159"/>
                </a:lnTo>
              </a:path>
            </a:pathLst>
          </a:custGeom>
          <a:ln w="12954">
            <a:solidFill>
              <a:srgbClr val="79D9F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157216" y="2868168"/>
            <a:ext cx="12954" cy="643635"/>
          </a:xfrm>
          <a:custGeom>
            <a:avLst/>
            <a:gdLst/>
            <a:ahLst/>
            <a:cxnLst/>
            <a:rect l="l" t="t" r="r" b="b"/>
            <a:pathLst>
              <a:path w="12954" h="643635">
                <a:moveTo>
                  <a:pt x="6477" y="6477"/>
                </a:moveTo>
                <a:lnTo>
                  <a:pt x="6477" y="637159"/>
                </a:lnTo>
              </a:path>
            </a:pathLst>
          </a:custGeom>
          <a:ln w="12954">
            <a:solidFill>
              <a:srgbClr val="79D9F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056881" y="1706118"/>
            <a:ext cx="12954" cy="643635"/>
          </a:xfrm>
          <a:custGeom>
            <a:avLst/>
            <a:gdLst/>
            <a:ahLst/>
            <a:cxnLst/>
            <a:rect l="l" t="t" r="r" b="b"/>
            <a:pathLst>
              <a:path w="12954" h="643635">
                <a:moveTo>
                  <a:pt x="6478" y="6477"/>
                </a:moveTo>
                <a:lnTo>
                  <a:pt x="6478" y="637159"/>
                </a:lnTo>
              </a:path>
            </a:pathLst>
          </a:custGeom>
          <a:ln w="12954">
            <a:solidFill>
              <a:srgbClr val="79D9F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7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7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4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78130" y="2217171"/>
            <a:ext cx="88314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VALUE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78130" y="2502159"/>
            <a:ext cx="184543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PROPOSITION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464814" y="920694"/>
            <a:ext cx="1938802" cy="6626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Large product portfolio</a:t>
            </a:r>
            <a:endParaRPr sz="14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of value-added</a:t>
            </a:r>
            <a:endParaRPr sz="14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intermediates</a:t>
            </a:r>
            <a:endParaRPr sz="14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214364" y="920694"/>
            <a:ext cx="1759303" cy="6626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Among top 3 global</a:t>
            </a:r>
            <a:endParaRPr sz="14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players </a:t>
            </a: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in Xylidines,</a:t>
            </a:r>
            <a:endParaRPr sz="14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370" spc="10" dirty="0">
                <a:solidFill>
                  <a:srgbClr val="212121"/>
                </a:solidFill>
                <a:latin typeface="Segoe UI Light"/>
                <a:cs typeface="Segoe UI Light"/>
              </a:rPr>
              <a:t>Cumidines and Oximes</a:t>
            </a:r>
            <a:endParaRPr sz="13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464814" y="2212791"/>
            <a:ext cx="1038467" cy="6626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Exports to</a:t>
            </a:r>
            <a:endParaRPr sz="14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30 countries</a:t>
            </a:r>
            <a:endParaRPr sz="14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and growing</a:t>
            </a:r>
            <a:endParaRPr sz="14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214364" y="2320487"/>
            <a:ext cx="719949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Balanced</a:t>
            </a:r>
            <a:endParaRPr sz="14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214364" y="2533847"/>
            <a:ext cx="1969587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solidFill>
                  <a:srgbClr val="212121"/>
                </a:solidFill>
                <a:latin typeface="Segoe UI Semibold"/>
                <a:cs typeface="Segoe UI Semibold"/>
              </a:rPr>
              <a:t>import-export revenues</a:t>
            </a:r>
            <a:endParaRPr sz="1300">
              <a:latin typeface="Segoe UI Semibold"/>
              <a:cs typeface="Segoe UI Semibold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464814" y="3519876"/>
            <a:ext cx="1805831" cy="8760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Largest</a:t>
            </a:r>
            <a:endParaRPr sz="14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Phenol-Acetone plant</a:t>
            </a:r>
            <a:endParaRPr sz="14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in India for increasing</a:t>
            </a:r>
            <a:endParaRPr sz="14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Light"/>
                <a:cs typeface="Segoe UI Light"/>
              </a:rPr>
              <a:t>demand</a:t>
            </a:r>
            <a:endParaRPr sz="1400">
              <a:latin typeface="Segoe UI Light"/>
              <a:cs typeface="Segoe UI Light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448812" y="1885188"/>
            <a:ext cx="1915414" cy="6095"/>
          </a:xfrm>
          <a:custGeom>
            <a:avLst/>
            <a:gdLst/>
            <a:ahLst/>
            <a:cxnLst/>
            <a:rect l="l" t="t" r="r" b="b"/>
            <a:pathLst>
              <a:path w="1915414" h="6095">
                <a:moveTo>
                  <a:pt x="3047" y="3048"/>
                </a:moveTo>
                <a:lnTo>
                  <a:pt x="1912366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8923528" y="4923859"/>
            <a:ext cx="9612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11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7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6211062" y="1885188"/>
            <a:ext cx="1915414" cy="6095"/>
          </a:xfrm>
          <a:custGeom>
            <a:avLst/>
            <a:gdLst/>
            <a:ahLst/>
            <a:cxnLst/>
            <a:rect l="l" t="t" r="r" b="b"/>
            <a:pathLst>
              <a:path w="1915414" h="6095">
                <a:moveTo>
                  <a:pt x="3048" y="3048"/>
                </a:moveTo>
                <a:lnTo>
                  <a:pt x="1912366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448812" y="3204210"/>
            <a:ext cx="1915414" cy="6096"/>
          </a:xfrm>
          <a:custGeom>
            <a:avLst/>
            <a:gdLst/>
            <a:ahLst/>
            <a:cxnLst/>
            <a:rect l="l" t="t" r="r" b="b"/>
            <a:pathLst>
              <a:path w="1915414" h="6096">
                <a:moveTo>
                  <a:pt x="3047" y="3048"/>
                </a:moveTo>
                <a:lnTo>
                  <a:pt x="1912366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211062" y="3204210"/>
            <a:ext cx="1915414" cy="6096"/>
          </a:xfrm>
          <a:custGeom>
            <a:avLst/>
            <a:gdLst/>
            <a:ahLst/>
            <a:cxnLst/>
            <a:rect l="l" t="t" r="r" b="b"/>
            <a:pathLst>
              <a:path w="1915414" h="6096">
                <a:moveTo>
                  <a:pt x="3048" y="3048"/>
                </a:moveTo>
                <a:lnTo>
                  <a:pt x="1912366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8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8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8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2952750" cy="5143500"/>
          </a:xfrm>
          <a:prstGeom prst="rect">
            <a:avLst/>
          </a:prstGeom>
        </p:spPr>
      </p:pic>
      <p:pic>
        <p:nvPicPr>
          <p:cNvPr id="8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58" y="673608"/>
            <a:ext cx="2302764" cy="4077462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97764" y="2237999"/>
            <a:ext cx="1007872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MAJOR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97764" y="2522987"/>
            <a:ext cx="1645763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CUSTOMERS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347968" y="364972"/>
            <a:ext cx="1175693" cy="3038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212121"/>
                </a:solidFill>
                <a:latin typeface="Segoe UI Light"/>
                <a:cs typeface="Segoe UI Light"/>
              </a:rPr>
              <a:t>Applications</a:t>
            </a:r>
            <a:endParaRPr sz="18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445250" y="2558610"/>
            <a:ext cx="519231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9" spc="10" dirty="0">
                <a:solidFill>
                  <a:srgbClr val="212121"/>
                </a:solidFill>
                <a:latin typeface="Segoe UI Semibold"/>
                <a:cs typeface="Segoe UI Semibold"/>
              </a:rPr>
              <a:t>Personal Care</a:t>
            </a:r>
            <a:endParaRPr sz="6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749031" y="3562419"/>
            <a:ext cx="238129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Paper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343650" y="3562419"/>
            <a:ext cx="72080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9" spc="10" dirty="0">
                <a:solidFill>
                  <a:srgbClr val="212121"/>
                </a:solidFill>
                <a:latin typeface="Segoe UI Semibold"/>
                <a:cs typeface="Segoe UI Semibold"/>
              </a:rPr>
              <a:t>Dyes and Pigments</a:t>
            </a:r>
            <a:endParaRPr sz="6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447790" y="4565973"/>
            <a:ext cx="532515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9" spc="10" dirty="0">
                <a:solidFill>
                  <a:srgbClr val="212121"/>
                </a:solidFill>
                <a:latin typeface="Segoe UI Semibold"/>
                <a:cs typeface="Segoe UI Semibold"/>
              </a:rPr>
              <a:t>Fuel Additives</a:t>
            </a:r>
            <a:endParaRPr sz="600">
              <a:latin typeface="Segoe UI Semibold"/>
              <a:cs typeface="Segoe UI Semibold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639812" y="4568005"/>
            <a:ext cx="429601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Detergents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6399022" y="1543881"/>
            <a:ext cx="615605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9" spc="10" dirty="0">
                <a:solidFill>
                  <a:srgbClr val="212121"/>
                </a:solidFill>
                <a:latin typeface="Segoe UI Semibold"/>
                <a:cs typeface="Segoe UI Semibold"/>
              </a:rPr>
              <a:t>Pharmaceuticals</a:t>
            </a:r>
            <a:endParaRPr sz="6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577328" y="2565468"/>
            <a:ext cx="576021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Petrochemicals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579106" y="1543881"/>
            <a:ext cx="56300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Agrochemicals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978404" y="241991"/>
            <a:ext cx="1605047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spc="10" dirty="0">
                <a:solidFill>
                  <a:srgbClr val="FFFFFF"/>
                </a:solidFill>
                <a:latin typeface="Segoe UI Semibold"/>
                <a:cs typeface="Segoe UI Semibold"/>
              </a:rPr>
              <a:t>Product Portfolio:</a:t>
            </a:r>
            <a:endParaRPr sz="1500">
              <a:latin typeface="Segoe UI Semibold"/>
              <a:cs typeface="Segoe UI Semibold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2979420" y="626054"/>
            <a:ext cx="1150143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spc="10" dirty="0">
                <a:solidFill>
                  <a:srgbClr val="FFFFFF"/>
                </a:solidFill>
                <a:latin typeface="Segoe UI Light"/>
                <a:cs typeface="Segoe UI Light"/>
              </a:rPr>
              <a:t>Basic Chemicals</a:t>
            </a:r>
            <a:endParaRPr sz="13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979420" y="1053028"/>
            <a:ext cx="1908559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spc="10" dirty="0">
                <a:solidFill>
                  <a:srgbClr val="FFFFFF"/>
                </a:solidFill>
                <a:latin typeface="Segoe UI Light"/>
                <a:cs typeface="Segoe UI Light"/>
              </a:rPr>
              <a:t>Fine &amp; Specialty Chemicals</a:t>
            </a:r>
            <a:endParaRPr sz="13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979420" y="1479748"/>
            <a:ext cx="1601106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spc="10" dirty="0">
                <a:solidFill>
                  <a:srgbClr val="FFFFFF"/>
                </a:solidFill>
                <a:latin typeface="Segoe UI Light"/>
                <a:cs typeface="Segoe UI Light"/>
              </a:rPr>
              <a:t>Performance Products</a:t>
            </a:r>
            <a:endParaRPr sz="1300">
              <a:latin typeface="Segoe UI Light"/>
              <a:cs typeface="Segoe UI Light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977896" y="969264"/>
            <a:ext cx="2185288" cy="3048"/>
          </a:xfrm>
          <a:custGeom>
            <a:avLst/>
            <a:gdLst/>
            <a:ahLst/>
            <a:cxnLst/>
            <a:rect l="l" t="t" r="r" b="b"/>
            <a:pathLst>
              <a:path w="2185288" h="3048">
                <a:moveTo>
                  <a:pt x="1524" y="1524"/>
                </a:moveTo>
                <a:lnTo>
                  <a:pt x="2183765" y="1524"/>
                </a:lnTo>
              </a:path>
            </a:pathLst>
          </a:custGeom>
          <a:ln w="304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977896" y="1427988"/>
            <a:ext cx="2185288" cy="3048"/>
          </a:xfrm>
          <a:custGeom>
            <a:avLst/>
            <a:gdLst/>
            <a:ahLst/>
            <a:cxnLst/>
            <a:rect l="l" t="t" r="r" b="b"/>
            <a:pathLst>
              <a:path w="2185288" h="3048">
                <a:moveTo>
                  <a:pt x="1524" y="1524"/>
                </a:moveTo>
                <a:lnTo>
                  <a:pt x="2183765" y="1524"/>
                </a:lnTo>
              </a:path>
            </a:pathLst>
          </a:custGeom>
          <a:ln w="304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2976880" y="1992305"/>
            <a:ext cx="2052462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spc="10" dirty="0">
                <a:solidFill>
                  <a:srgbClr val="FFFFFF"/>
                </a:solidFill>
                <a:latin typeface="Segoe UI Semibold"/>
                <a:cs typeface="Segoe UI Semibold"/>
              </a:rPr>
              <a:t>Supplier of Choice for :</a:t>
            </a:r>
            <a:endParaRPr sz="1500">
              <a:latin typeface="Segoe UI Semibold"/>
              <a:cs typeface="Segoe UI Semibold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923528" y="4923859"/>
            <a:ext cx="10976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latin typeface="Segoe UI Semibold"/>
                <a:cs typeface="Segoe UI Semibold"/>
              </a:rPr>
              <a:t>12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85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52" name="object 52"/>
          <p:cNvSpPr/>
          <p:nvPr/>
        </p:nvSpPr>
        <p:spPr>
          <a:xfrm>
            <a:off x="2995422" y="2401824"/>
            <a:ext cx="751331" cy="751332"/>
          </a:xfrm>
          <a:custGeom>
            <a:avLst/>
            <a:gdLst/>
            <a:ahLst/>
            <a:cxnLst/>
            <a:rect l="l" t="t" r="r" b="b"/>
            <a:pathLst>
              <a:path w="751331" h="751332">
                <a:moveTo>
                  <a:pt x="0" y="751332"/>
                </a:moveTo>
                <a:lnTo>
                  <a:pt x="0" y="0"/>
                </a:lnTo>
                <a:lnTo>
                  <a:pt x="751331" y="0"/>
                </a:lnTo>
                <a:lnTo>
                  <a:pt x="751331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992374" y="2398775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8" y="754381"/>
                </a:moveTo>
                <a:lnTo>
                  <a:pt x="3048" y="3049"/>
                </a:lnTo>
                <a:lnTo>
                  <a:pt x="754379" y="3049"/>
                </a:lnTo>
                <a:lnTo>
                  <a:pt x="754379" y="754381"/>
                </a:lnTo>
                <a:lnTo>
                  <a:pt x="3048" y="754381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6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26" y="2526792"/>
            <a:ext cx="527304" cy="527304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4030980" y="2401824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27932" y="2398775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1"/>
                </a:moveTo>
                <a:lnTo>
                  <a:pt x="3048" y="3049"/>
                </a:lnTo>
                <a:lnTo>
                  <a:pt x="754380" y="3049"/>
                </a:lnTo>
                <a:lnTo>
                  <a:pt x="754380" y="754381"/>
                </a:lnTo>
                <a:lnTo>
                  <a:pt x="3048" y="754381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7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20" y="2487930"/>
            <a:ext cx="518160" cy="573024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2995422" y="3246882"/>
            <a:ext cx="751331" cy="751332"/>
          </a:xfrm>
          <a:custGeom>
            <a:avLst/>
            <a:gdLst/>
            <a:ahLst/>
            <a:cxnLst/>
            <a:rect l="l" t="t" r="r" b="b"/>
            <a:pathLst>
              <a:path w="751331" h="751332">
                <a:moveTo>
                  <a:pt x="0" y="751332"/>
                </a:moveTo>
                <a:lnTo>
                  <a:pt x="0" y="0"/>
                </a:lnTo>
                <a:lnTo>
                  <a:pt x="751331" y="0"/>
                </a:lnTo>
                <a:lnTo>
                  <a:pt x="751331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992374" y="3243834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8" y="754380"/>
                </a:moveTo>
                <a:lnTo>
                  <a:pt x="3048" y="3048"/>
                </a:lnTo>
                <a:lnTo>
                  <a:pt x="754379" y="3048"/>
                </a:lnTo>
                <a:lnTo>
                  <a:pt x="754379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8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84" y="3377184"/>
            <a:ext cx="690372" cy="490728"/>
          </a:xfrm>
          <a:prstGeom prst="rect">
            <a:avLst/>
          </a:prstGeom>
        </p:spPr>
      </p:pic>
      <p:sp>
        <p:nvSpPr>
          <p:cNvPr id="58" name="object 58"/>
          <p:cNvSpPr/>
          <p:nvPr/>
        </p:nvSpPr>
        <p:spPr>
          <a:xfrm>
            <a:off x="4031742" y="324688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028694" y="3243834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9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6" y="3538728"/>
            <a:ext cx="663702" cy="244602"/>
          </a:xfrm>
          <a:prstGeom prst="rect">
            <a:avLst/>
          </a:prstGeom>
        </p:spPr>
      </p:pic>
      <p:sp>
        <p:nvSpPr>
          <p:cNvPr id="60" name="object 60"/>
          <p:cNvSpPr/>
          <p:nvPr/>
        </p:nvSpPr>
        <p:spPr>
          <a:xfrm>
            <a:off x="2995422" y="4091940"/>
            <a:ext cx="751331" cy="751332"/>
          </a:xfrm>
          <a:custGeom>
            <a:avLst/>
            <a:gdLst/>
            <a:ahLst/>
            <a:cxnLst/>
            <a:rect l="l" t="t" r="r" b="b"/>
            <a:pathLst>
              <a:path w="751331" h="751332">
                <a:moveTo>
                  <a:pt x="0" y="751332"/>
                </a:moveTo>
                <a:lnTo>
                  <a:pt x="0" y="0"/>
                </a:lnTo>
                <a:lnTo>
                  <a:pt x="751331" y="0"/>
                </a:lnTo>
                <a:lnTo>
                  <a:pt x="751331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992374" y="4088892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8" y="754380"/>
                </a:moveTo>
                <a:lnTo>
                  <a:pt x="3048" y="3048"/>
                </a:lnTo>
                <a:lnTo>
                  <a:pt x="754379" y="3048"/>
                </a:lnTo>
                <a:lnTo>
                  <a:pt x="754379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90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2" y="4392930"/>
            <a:ext cx="675131" cy="209550"/>
          </a:xfrm>
          <a:prstGeom prst="rect">
            <a:avLst/>
          </a:prstGeom>
        </p:spPr>
      </p:pic>
      <p:sp>
        <p:nvSpPr>
          <p:cNvPr id="62" name="object 62"/>
          <p:cNvSpPr/>
          <p:nvPr/>
        </p:nvSpPr>
        <p:spPr>
          <a:xfrm>
            <a:off x="4030980" y="4091940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027932" y="4088892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91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18" y="4259580"/>
            <a:ext cx="601218" cy="4152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9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9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4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36372" y="2364506"/>
            <a:ext cx="1001789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CLIENTS</a:t>
            </a:r>
            <a:endParaRPr sz="2000">
              <a:latin typeface="Segoe UI Semibold"/>
              <a:cs typeface="Segoe UI Semibold"/>
            </a:endParaRPr>
          </a:p>
        </p:txBody>
      </p:sp>
      <p:pic>
        <p:nvPicPr>
          <p:cNvPr id="9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  <p:sp>
        <p:nvSpPr>
          <p:cNvPr id="64" name="object 64"/>
          <p:cNvSpPr/>
          <p:nvPr/>
        </p:nvSpPr>
        <p:spPr>
          <a:xfrm>
            <a:off x="3022854" y="679704"/>
            <a:ext cx="5804916" cy="3835146"/>
          </a:xfrm>
          <a:custGeom>
            <a:avLst/>
            <a:gdLst/>
            <a:ahLst/>
            <a:cxnLst/>
            <a:rect l="l" t="t" r="r" b="b"/>
            <a:pathLst>
              <a:path w="5804916" h="3835146">
                <a:moveTo>
                  <a:pt x="0" y="3835146"/>
                </a:moveTo>
                <a:lnTo>
                  <a:pt x="0" y="0"/>
                </a:lnTo>
                <a:lnTo>
                  <a:pt x="5804916" y="0"/>
                </a:lnTo>
                <a:lnTo>
                  <a:pt x="5804916" y="3835146"/>
                </a:lnTo>
                <a:lnTo>
                  <a:pt x="0" y="38351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19806" y="676656"/>
            <a:ext cx="5811012" cy="3841242"/>
          </a:xfrm>
          <a:custGeom>
            <a:avLst/>
            <a:gdLst/>
            <a:ahLst/>
            <a:cxnLst/>
            <a:rect l="l" t="t" r="r" b="b"/>
            <a:pathLst>
              <a:path w="5811012" h="3841242">
                <a:moveTo>
                  <a:pt x="3048" y="3838194"/>
                </a:moveTo>
                <a:lnTo>
                  <a:pt x="3048" y="3048"/>
                </a:lnTo>
                <a:lnTo>
                  <a:pt x="5807964" y="3048"/>
                </a:lnTo>
                <a:lnTo>
                  <a:pt x="5807964" y="3838194"/>
                </a:lnTo>
                <a:lnTo>
                  <a:pt x="3048" y="3838194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019806" y="3203448"/>
            <a:ext cx="3841496" cy="6096"/>
          </a:xfrm>
          <a:custGeom>
            <a:avLst/>
            <a:gdLst/>
            <a:ahLst/>
            <a:cxnLst/>
            <a:rect l="l" t="t" r="r" b="b"/>
            <a:pathLst>
              <a:path w="3841496" h="6096">
                <a:moveTo>
                  <a:pt x="3048" y="3048"/>
                </a:moveTo>
                <a:lnTo>
                  <a:pt x="3838448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854952" y="676656"/>
            <a:ext cx="6096" cy="3841496"/>
          </a:xfrm>
          <a:custGeom>
            <a:avLst/>
            <a:gdLst/>
            <a:ahLst/>
            <a:cxnLst/>
            <a:rect l="l" t="t" r="r" b="b"/>
            <a:pathLst>
              <a:path w="6096" h="3841496">
                <a:moveTo>
                  <a:pt x="3048" y="3048"/>
                </a:moveTo>
                <a:lnTo>
                  <a:pt x="3048" y="38384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9806" y="2003298"/>
            <a:ext cx="3841496" cy="6096"/>
          </a:xfrm>
          <a:custGeom>
            <a:avLst/>
            <a:gdLst/>
            <a:ahLst/>
            <a:cxnLst/>
            <a:rect l="l" t="t" r="r" b="b"/>
            <a:pathLst>
              <a:path w="3841496" h="6096">
                <a:moveTo>
                  <a:pt x="3048" y="3048"/>
                </a:moveTo>
                <a:lnTo>
                  <a:pt x="3838448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410456" y="676656"/>
            <a:ext cx="6095" cy="1326896"/>
          </a:xfrm>
          <a:custGeom>
            <a:avLst/>
            <a:gdLst/>
            <a:ahLst/>
            <a:cxnLst/>
            <a:rect l="l" t="t" r="r" b="b"/>
            <a:pathLst>
              <a:path w="6095" h="1326896">
                <a:moveTo>
                  <a:pt x="3048" y="3048"/>
                </a:moveTo>
                <a:lnTo>
                  <a:pt x="3048" y="13238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458206" y="676656"/>
            <a:ext cx="6095" cy="1326896"/>
          </a:xfrm>
          <a:custGeom>
            <a:avLst/>
            <a:gdLst/>
            <a:ahLst/>
            <a:cxnLst/>
            <a:rect l="l" t="t" r="r" b="b"/>
            <a:pathLst>
              <a:path w="6095" h="1326896">
                <a:moveTo>
                  <a:pt x="3048" y="3048"/>
                </a:moveTo>
                <a:lnTo>
                  <a:pt x="3048" y="13238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048506" y="1997202"/>
            <a:ext cx="6095" cy="1212596"/>
          </a:xfrm>
          <a:custGeom>
            <a:avLst/>
            <a:gdLst/>
            <a:ahLst/>
            <a:cxnLst/>
            <a:rect l="l" t="t" r="r" b="b"/>
            <a:pathLst>
              <a:path w="6095" h="1212596">
                <a:moveTo>
                  <a:pt x="3047" y="3048"/>
                </a:moveTo>
                <a:lnTo>
                  <a:pt x="3047" y="12095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350002" y="1997202"/>
            <a:ext cx="6096" cy="1212596"/>
          </a:xfrm>
          <a:custGeom>
            <a:avLst/>
            <a:gdLst/>
            <a:ahLst/>
            <a:cxnLst/>
            <a:rect l="l" t="t" r="r" b="b"/>
            <a:pathLst>
              <a:path w="6096" h="1212596">
                <a:moveTo>
                  <a:pt x="3048" y="3048"/>
                </a:moveTo>
                <a:lnTo>
                  <a:pt x="3048" y="12095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283202" y="3203448"/>
            <a:ext cx="6096" cy="1314196"/>
          </a:xfrm>
          <a:custGeom>
            <a:avLst/>
            <a:gdLst/>
            <a:ahLst/>
            <a:cxnLst/>
            <a:rect l="l" t="t" r="r" b="b"/>
            <a:pathLst>
              <a:path w="6096" h="1314196">
                <a:moveTo>
                  <a:pt x="3048" y="3048"/>
                </a:moveTo>
                <a:lnTo>
                  <a:pt x="3048" y="13111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540502" y="3203448"/>
            <a:ext cx="6096" cy="1314196"/>
          </a:xfrm>
          <a:custGeom>
            <a:avLst/>
            <a:gdLst/>
            <a:ahLst/>
            <a:cxnLst/>
            <a:rect l="l" t="t" r="r" b="b"/>
            <a:pathLst>
              <a:path w="6096" h="1314196">
                <a:moveTo>
                  <a:pt x="3048" y="3048"/>
                </a:moveTo>
                <a:lnTo>
                  <a:pt x="3048" y="13111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283202" y="3858006"/>
            <a:ext cx="1263396" cy="6096"/>
          </a:xfrm>
          <a:custGeom>
            <a:avLst/>
            <a:gdLst/>
            <a:ahLst/>
            <a:cxnLst/>
            <a:rect l="l" t="t" r="r" b="b"/>
            <a:pathLst>
              <a:path w="1263396" h="6096">
                <a:moveTo>
                  <a:pt x="3048" y="3048"/>
                </a:moveTo>
                <a:lnTo>
                  <a:pt x="1260348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019806" y="2650998"/>
            <a:ext cx="1034795" cy="6096"/>
          </a:xfrm>
          <a:custGeom>
            <a:avLst/>
            <a:gdLst/>
            <a:ahLst/>
            <a:cxnLst/>
            <a:rect l="l" t="t" r="r" b="b"/>
            <a:pathLst>
              <a:path w="1034795" h="6096">
                <a:moveTo>
                  <a:pt x="3048" y="3048"/>
                </a:moveTo>
                <a:lnTo>
                  <a:pt x="1031747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410456" y="1336548"/>
            <a:ext cx="1053845" cy="6095"/>
          </a:xfrm>
          <a:custGeom>
            <a:avLst/>
            <a:gdLst/>
            <a:ahLst/>
            <a:cxnLst/>
            <a:rect l="l" t="t" r="r" b="b"/>
            <a:pathLst>
              <a:path w="1053845" h="6095">
                <a:moveTo>
                  <a:pt x="3048" y="3048"/>
                </a:moveTo>
                <a:lnTo>
                  <a:pt x="1050798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854952" y="1336548"/>
            <a:ext cx="1975993" cy="6095"/>
          </a:xfrm>
          <a:custGeom>
            <a:avLst/>
            <a:gdLst/>
            <a:ahLst/>
            <a:cxnLst/>
            <a:rect l="l" t="t" r="r" b="b"/>
            <a:pathLst>
              <a:path w="1975993" h="6095">
                <a:moveTo>
                  <a:pt x="3048" y="3048"/>
                </a:moveTo>
                <a:lnTo>
                  <a:pt x="1972945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854952" y="3587496"/>
            <a:ext cx="1975993" cy="6096"/>
          </a:xfrm>
          <a:custGeom>
            <a:avLst/>
            <a:gdLst/>
            <a:ahLst/>
            <a:cxnLst/>
            <a:rect l="l" t="t" r="r" b="b"/>
            <a:pathLst>
              <a:path w="1975993" h="6096">
                <a:moveTo>
                  <a:pt x="3048" y="3048"/>
                </a:moveTo>
                <a:lnTo>
                  <a:pt x="1972945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854952" y="2921508"/>
            <a:ext cx="1975993" cy="6096"/>
          </a:xfrm>
          <a:custGeom>
            <a:avLst/>
            <a:gdLst/>
            <a:ahLst/>
            <a:cxnLst/>
            <a:rect l="l" t="t" r="r" b="b"/>
            <a:pathLst>
              <a:path w="1975993" h="6096">
                <a:moveTo>
                  <a:pt x="3048" y="3048"/>
                </a:moveTo>
                <a:lnTo>
                  <a:pt x="1972945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854952" y="2212086"/>
            <a:ext cx="1975993" cy="6096"/>
          </a:xfrm>
          <a:custGeom>
            <a:avLst/>
            <a:gdLst/>
            <a:ahLst/>
            <a:cxnLst/>
            <a:rect l="l" t="t" r="r" b="b"/>
            <a:pathLst>
              <a:path w="1975993" h="6096">
                <a:moveTo>
                  <a:pt x="3048" y="3048"/>
                </a:moveTo>
                <a:lnTo>
                  <a:pt x="1972945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9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24" y="2972562"/>
            <a:ext cx="1742694" cy="520446"/>
          </a:xfrm>
          <a:prstGeom prst="rect">
            <a:avLst/>
          </a:prstGeom>
        </p:spPr>
      </p:pic>
      <p:pic>
        <p:nvPicPr>
          <p:cNvPr id="9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62" y="3876294"/>
            <a:ext cx="1663446" cy="438150"/>
          </a:xfrm>
          <a:prstGeom prst="rect">
            <a:avLst/>
          </a:prstGeom>
        </p:spPr>
      </p:pic>
      <p:pic>
        <p:nvPicPr>
          <p:cNvPr id="9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12" y="3399282"/>
            <a:ext cx="1134618" cy="798576"/>
          </a:xfrm>
          <a:prstGeom prst="rect">
            <a:avLst/>
          </a:prstGeom>
        </p:spPr>
      </p:pic>
      <p:pic>
        <p:nvPicPr>
          <p:cNvPr id="9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68" y="2442972"/>
            <a:ext cx="1771649" cy="281178"/>
          </a:xfrm>
          <a:prstGeom prst="rect">
            <a:avLst/>
          </a:prstGeom>
        </p:spPr>
      </p:pic>
      <p:pic>
        <p:nvPicPr>
          <p:cNvPr id="10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96" y="1463040"/>
            <a:ext cx="1745742" cy="598169"/>
          </a:xfrm>
          <a:prstGeom prst="rect">
            <a:avLst/>
          </a:prstGeom>
        </p:spPr>
      </p:pic>
      <p:pic>
        <p:nvPicPr>
          <p:cNvPr id="101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54" y="910590"/>
            <a:ext cx="1706118" cy="193548"/>
          </a:xfrm>
          <a:prstGeom prst="rect">
            <a:avLst/>
          </a:prstGeom>
        </p:spPr>
      </p:pic>
      <p:pic>
        <p:nvPicPr>
          <p:cNvPr id="102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96" y="799338"/>
            <a:ext cx="914400" cy="1091946"/>
          </a:xfrm>
          <a:prstGeom prst="rect">
            <a:avLst/>
          </a:prstGeom>
        </p:spPr>
      </p:pic>
      <p:pic>
        <p:nvPicPr>
          <p:cNvPr id="103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26" y="2157222"/>
            <a:ext cx="1200912" cy="829056"/>
          </a:xfrm>
          <a:prstGeom prst="rect">
            <a:avLst/>
          </a:prstGeom>
        </p:spPr>
      </p:pic>
      <p:pic>
        <p:nvPicPr>
          <p:cNvPr id="104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0" y="2141220"/>
            <a:ext cx="944880" cy="944880"/>
          </a:xfrm>
          <a:prstGeom prst="rect">
            <a:avLst/>
          </a:prstGeom>
        </p:spPr>
      </p:pic>
      <p:pic>
        <p:nvPicPr>
          <p:cNvPr id="105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32" y="3412236"/>
            <a:ext cx="935736" cy="936498"/>
          </a:xfrm>
          <a:prstGeom prst="rect">
            <a:avLst/>
          </a:prstGeom>
        </p:spPr>
      </p:pic>
      <p:pic>
        <p:nvPicPr>
          <p:cNvPr id="106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08" y="861060"/>
            <a:ext cx="972311" cy="971549"/>
          </a:xfrm>
          <a:prstGeom prst="rect">
            <a:avLst/>
          </a:prstGeom>
        </p:spPr>
      </p:pic>
      <p:pic>
        <p:nvPicPr>
          <p:cNvPr id="107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74" y="2135886"/>
            <a:ext cx="806958" cy="403098"/>
          </a:xfrm>
          <a:prstGeom prst="rect">
            <a:avLst/>
          </a:prstGeom>
        </p:spPr>
      </p:pic>
      <p:pic>
        <p:nvPicPr>
          <p:cNvPr id="108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38" y="2748534"/>
            <a:ext cx="838962" cy="351282"/>
          </a:xfrm>
          <a:prstGeom prst="rect">
            <a:avLst/>
          </a:prstGeom>
        </p:spPr>
      </p:pic>
      <p:pic>
        <p:nvPicPr>
          <p:cNvPr id="109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12" y="3462528"/>
            <a:ext cx="1016508" cy="208026"/>
          </a:xfrm>
          <a:prstGeom prst="rect">
            <a:avLst/>
          </a:prstGeom>
        </p:spPr>
      </p:pic>
      <p:pic>
        <p:nvPicPr>
          <p:cNvPr id="110" name="Image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66" y="3988308"/>
            <a:ext cx="1026414" cy="390144"/>
          </a:xfrm>
          <a:prstGeom prst="rect">
            <a:avLst/>
          </a:prstGeom>
        </p:spPr>
      </p:pic>
      <p:pic>
        <p:nvPicPr>
          <p:cNvPr id="111" name="Image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60" y="861060"/>
            <a:ext cx="1003553" cy="337566"/>
          </a:xfrm>
          <a:prstGeom prst="rect">
            <a:avLst/>
          </a:prstGeom>
        </p:spPr>
      </p:pic>
      <p:pic>
        <p:nvPicPr>
          <p:cNvPr id="112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32" y="1387602"/>
            <a:ext cx="974598" cy="569214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8923528" y="4923859"/>
            <a:ext cx="10976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latin typeface="Segoe UI Semibold"/>
                <a:cs typeface="Segoe UI Semibold"/>
              </a:rPr>
              <a:t>13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1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1"/>
            <a:ext cx="9182862" cy="776478"/>
          </a:xfrm>
          <a:prstGeom prst="rect">
            <a:avLst/>
          </a:prstGeom>
        </p:spPr>
      </p:pic>
      <p:pic>
        <p:nvPicPr>
          <p:cNvPr id="11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2"/>
            <a:ext cx="9144000" cy="7840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08254" y="315473"/>
            <a:ext cx="3205674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CHEMISTRY OF GROWTH</a:t>
            </a:r>
            <a:endParaRPr sz="2200">
              <a:latin typeface="Segoe UI Semibold"/>
              <a:cs typeface="Segoe UI Semibold"/>
            </a:endParaRPr>
          </a:p>
        </p:txBody>
      </p:sp>
      <p:pic>
        <p:nvPicPr>
          <p:cNvPr id="11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8923528" y="4923859"/>
            <a:ext cx="111632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14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11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038606"/>
            <a:ext cx="7563612" cy="39524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1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12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12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2952750" cy="5143500"/>
          </a:xfrm>
          <a:prstGeom prst="rect">
            <a:avLst/>
          </a:prstGeom>
        </p:spPr>
      </p:pic>
      <p:pic>
        <p:nvPicPr>
          <p:cNvPr id="12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72" y="-60199"/>
            <a:ext cx="3839717" cy="5237988"/>
          </a:xfrm>
          <a:prstGeom prst="rect">
            <a:avLst/>
          </a:prstGeom>
        </p:spPr>
      </p:pic>
      <p:pic>
        <p:nvPicPr>
          <p:cNvPr id="12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72" y="0"/>
            <a:ext cx="3805428" cy="1610106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78130" y="1907545"/>
            <a:ext cx="167240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DEEPAK R&amp;D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78130" y="2192533"/>
            <a:ext cx="1059888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CENTRE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92354" y="2612243"/>
            <a:ext cx="1899672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Location: </a:t>
            </a:r>
            <a:r>
              <a:rPr sz="1000" spc="10" dirty="0">
                <a:solidFill>
                  <a:srgbClr val="212121"/>
                </a:solidFill>
                <a:latin typeface="Segoe UI Light"/>
                <a:cs typeface="Segoe UI Light"/>
              </a:rPr>
              <a:t>Nandesari, Gujarat, India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767838" y="605097"/>
            <a:ext cx="92233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Government recognized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767838" y="855032"/>
            <a:ext cx="1094623" cy="11848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Strong team of </a:t>
            </a: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45 scientists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767838" y="1094808"/>
            <a:ext cx="2096368" cy="225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Patented chemistries developed and commercialized for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global consumption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767076" y="1452187"/>
            <a:ext cx="1972753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70" spc="10" dirty="0">
                <a:solidFill>
                  <a:srgbClr val="FFFFFF"/>
                </a:solidFill>
                <a:latin typeface="Segoe UI Light"/>
                <a:cs typeface="Segoe UI Light"/>
              </a:rPr>
              <a:t>Cost-effective and eco-friendly process development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2763266" y="1715838"/>
            <a:ext cx="1867032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70" spc="10" dirty="0">
                <a:solidFill>
                  <a:srgbClr val="FFFFFF"/>
                </a:solidFill>
                <a:latin typeface="Segoe UI Light"/>
                <a:cs typeface="Segoe UI Light"/>
              </a:rPr>
              <a:t>Chemical synthesis for different product segments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771140" y="2371158"/>
            <a:ext cx="1486019" cy="5452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Fields of Expertise: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Advanced Sulphonation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Multiple Pathway Oxidation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Continuous Reduction Nanotechnology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Ion-exchange Resins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772918" y="795528"/>
            <a:ext cx="2235072" cy="3048"/>
          </a:xfrm>
          <a:custGeom>
            <a:avLst/>
            <a:gdLst/>
            <a:ahLst/>
            <a:cxnLst/>
            <a:rect l="l" t="t" r="r" b="b"/>
            <a:pathLst>
              <a:path w="2235072" h="3048">
                <a:moveTo>
                  <a:pt x="1524" y="1524"/>
                </a:moveTo>
                <a:lnTo>
                  <a:pt x="2233549" y="1524"/>
                </a:lnTo>
              </a:path>
            </a:pathLst>
          </a:custGeom>
          <a:ln w="3048">
            <a:solidFill>
              <a:srgbClr val="44C8F8">
                <a:alpha val="74902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8923528" y="4923859"/>
            <a:ext cx="10976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15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12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pic>
        <p:nvPicPr>
          <p:cNvPr id="125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80" y="3329178"/>
            <a:ext cx="3817620" cy="1245108"/>
          </a:xfrm>
          <a:prstGeom prst="rect">
            <a:avLst/>
          </a:prstGeom>
        </p:spPr>
      </p:pic>
      <p:sp>
        <p:nvSpPr>
          <p:cNvPr id="12" name="text 1"/>
          <p:cNvSpPr txBox="1"/>
          <p:nvPr/>
        </p:nvSpPr>
        <p:spPr>
          <a:xfrm>
            <a:off x="5519928" y="3444365"/>
            <a:ext cx="3054142" cy="2200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Expertise in multiple chemical processes</a:t>
            </a:r>
            <a:endParaRPr sz="13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523992" y="3732644"/>
            <a:ext cx="3420502" cy="7007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Nitration   I   Catalytic hydrogenation   I   Sulphonation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Oxidation   I   Oxidative Coupling   I   Alkylayion ( C, N &amp; O)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Dissolving metal Reduction   I   Diazotization   I   Lithiation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Ammonidation   I   Halogenation   I   C-C ( Grignard, Suzuki, Heck etc) 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Enzyme catalysis                                                                   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2771140" y="3085282"/>
            <a:ext cx="728826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Facilities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783078" y="3375474"/>
            <a:ext cx="61025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State-of-the-art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783078" y="3482155"/>
            <a:ext cx="1047382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Instruments and Equipment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2783078" y="3695515"/>
            <a:ext cx="1677808" cy="1185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HPLCs and GCs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FTIR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UV-visible spectrophotometer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Micro reactor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Wiped film evaporator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Vapour phase fixed bed reactors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39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639" spc="10" dirty="0">
                <a:solidFill>
                  <a:srgbClr val="FFFFFF"/>
                </a:solidFill>
                <a:latin typeface="Segoe UI Light"/>
                <a:cs typeface="Segoe UI Light"/>
              </a:rPr>
              <a:t>Autoclaves of various capacities and MOCs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Horizontal beadmill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Rotary furnace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Multiple CSTR assembly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79D9F7"/>
                </a:solidFill>
                <a:latin typeface="Arial"/>
                <a:cs typeface="Arial"/>
              </a:rPr>
              <a:t>•   </a:t>
            </a: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Nanofiltration setup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768346" y="3333750"/>
            <a:ext cx="2235072" cy="3048"/>
          </a:xfrm>
          <a:custGeom>
            <a:avLst/>
            <a:gdLst/>
            <a:ahLst/>
            <a:cxnLst/>
            <a:rect l="l" t="t" r="r" b="b"/>
            <a:pathLst>
              <a:path w="2235072" h="3048">
                <a:moveTo>
                  <a:pt x="1524" y="1524"/>
                </a:moveTo>
                <a:lnTo>
                  <a:pt x="2233549" y="1524"/>
                </a:lnTo>
              </a:path>
            </a:pathLst>
          </a:custGeom>
          <a:ln w="3048">
            <a:solidFill>
              <a:srgbClr val="44C8F8">
                <a:alpha val="74902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772918" y="1399794"/>
            <a:ext cx="2235072" cy="3048"/>
          </a:xfrm>
          <a:custGeom>
            <a:avLst/>
            <a:gdLst/>
            <a:ahLst/>
            <a:cxnLst/>
            <a:rect l="l" t="t" r="r" b="b"/>
            <a:pathLst>
              <a:path w="2235072" h="3048">
                <a:moveTo>
                  <a:pt x="1524" y="1524"/>
                </a:moveTo>
                <a:lnTo>
                  <a:pt x="2233549" y="1524"/>
                </a:lnTo>
              </a:path>
            </a:pathLst>
          </a:custGeom>
          <a:ln w="3048">
            <a:solidFill>
              <a:srgbClr val="44C8F8">
                <a:alpha val="74902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766060" y="1645158"/>
            <a:ext cx="2235073" cy="3048"/>
          </a:xfrm>
          <a:custGeom>
            <a:avLst/>
            <a:gdLst/>
            <a:ahLst/>
            <a:cxnLst/>
            <a:rect l="l" t="t" r="r" b="b"/>
            <a:pathLst>
              <a:path w="2235073" h="3048">
                <a:moveTo>
                  <a:pt x="1524" y="1524"/>
                </a:moveTo>
                <a:lnTo>
                  <a:pt x="2233549" y="1524"/>
                </a:lnTo>
              </a:path>
            </a:pathLst>
          </a:custGeom>
          <a:ln w="3048">
            <a:solidFill>
              <a:srgbClr val="44C8F8">
                <a:alpha val="74902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770632" y="1901952"/>
            <a:ext cx="2235073" cy="3048"/>
          </a:xfrm>
          <a:custGeom>
            <a:avLst/>
            <a:gdLst/>
            <a:ahLst/>
            <a:cxnLst/>
            <a:rect l="l" t="t" r="r" b="b"/>
            <a:pathLst>
              <a:path w="2235073" h="3048">
                <a:moveTo>
                  <a:pt x="1524" y="1524"/>
                </a:moveTo>
                <a:lnTo>
                  <a:pt x="2233549" y="1524"/>
                </a:lnTo>
              </a:path>
            </a:pathLst>
          </a:custGeom>
          <a:ln w="3048">
            <a:solidFill>
              <a:srgbClr val="44C8F8">
                <a:alpha val="74902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6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94" y="139446"/>
            <a:ext cx="679704" cy="563118"/>
          </a:xfrm>
          <a:prstGeom prst="rect">
            <a:avLst/>
          </a:prstGeom>
        </p:spPr>
      </p:pic>
      <p:pic>
        <p:nvPicPr>
          <p:cNvPr id="127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88" y="139446"/>
            <a:ext cx="678942" cy="563118"/>
          </a:xfrm>
          <a:prstGeom prst="rect">
            <a:avLst/>
          </a:prstGeom>
        </p:spPr>
      </p:pic>
      <p:pic>
        <p:nvPicPr>
          <p:cNvPr id="128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78" y="139446"/>
            <a:ext cx="678942" cy="563118"/>
          </a:xfrm>
          <a:prstGeom prst="rect">
            <a:avLst/>
          </a:prstGeom>
        </p:spPr>
      </p:pic>
      <p:pic>
        <p:nvPicPr>
          <p:cNvPr id="129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94" y="908304"/>
            <a:ext cx="679704" cy="562355"/>
          </a:xfrm>
          <a:prstGeom prst="rect">
            <a:avLst/>
          </a:prstGeom>
        </p:spPr>
      </p:pic>
      <p:sp>
        <p:nvSpPr>
          <p:cNvPr id="18" name="text 1"/>
          <p:cNvSpPr txBox="1"/>
          <p:nvPr/>
        </p:nvSpPr>
        <p:spPr>
          <a:xfrm>
            <a:off x="6047740" y="175329"/>
            <a:ext cx="421966" cy="3318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Dedicated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centralised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facility At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6047740" y="494406"/>
            <a:ext cx="645778" cy="2566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Nandesari,</a:t>
            </a:r>
            <a:endParaRPr sz="8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Gujarat, India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7257542" y="169487"/>
            <a:ext cx="57049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Recognized by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7257542" y="276167"/>
            <a:ext cx="569249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Department of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7257542" y="381883"/>
            <a:ext cx="544024" cy="2566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Scientific &amp;</a:t>
            </a:r>
            <a:endParaRPr sz="8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Industrial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7257542" y="625724"/>
            <a:ext cx="439340" cy="134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Research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7257542" y="748606"/>
            <a:ext cx="520026" cy="11848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Govt. of India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8489696" y="248735"/>
            <a:ext cx="58110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Strong team of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8489696" y="352920"/>
            <a:ext cx="238811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45+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8489696" y="492829"/>
            <a:ext cx="35973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Light"/>
                <a:cs typeface="Segoe UI Light"/>
              </a:rPr>
              <a:t>Scientists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6047740" y="955492"/>
            <a:ext cx="842561" cy="4493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8 </a:t>
            </a: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patents Granted</a:t>
            </a:r>
            <a:endParaRPr sz="8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8 </a:t>
            </a: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patents applied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772918" y="1027938"/>
            <a:ext cx="2235072" cy="3048"/>
          </a:xfrm>
          <a:custGeom>
            <a:avLst/>
            <a:gdLst/>
            <a:ahLst/>
            <a:cxnLst/>
            <a:rect l="l" t="t" r="r" b="b"/>
            <a:pathLst>
              <a:path w="2235072" h="3048">
                <a:moveTo>
                  <a:pt x="1524" y="1524"/>
                </a:moveTo>
                <a:lnTo>
                  <a:pt x="2233549" y="1524"/>
                </a:lnTo>
              </a:path>
            </a:pathLst>
          </a:custGeom>
          <a:ln w="3048">
            <a:solidFill>
              <a:srgbClr val="44C8F8">
                <a:alpha val="74902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text 1"/>
          <p:cNvSpPr txBox="1"/>
          <p:nvPr/>
        </p:nvSpPr>
        <p:spPr>
          <a:xfrm>
            <a:off x="2763266" y="1979236"/>
            <a:ext cx="1989187" cy="225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Advanced Intermediate developed &amp; commercialized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For MNCs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2770632" y="2276094"/>
            <a:ext cx="2235073" cy="3048"/>
          </a:xfrm>
          <a:custGeom>
            <a:avLst/>
            <a:gdLst/>
            <a:ahLst/>
            <a:cxnLst/>
            <a:rect l="l" t="t" r="r" b="b"/>
            <a:pathLst>
              <a:path w="2235073" h="3048">
                <a:moveTo>
                  <a:pt x="1524" y="1524"/>
                </a:moveTo>
                <a:lnTo>
                  <a:pt x="2233549" y="1524"/>
                </a:lnTo>
              </a:path>
            </a:pathLst>
          </a:custGeom>
          <a:ln w="3048">
            <a:solidFill>
              <a:srgbClr val="44C8F8">
                <a:alpha val="74902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text 1"/>
          <p:cNvSpPr txBox="1"/>
          <p:nvPr/>
        </p:nvSpPr>
        <p:spPr>
          <a:xfrm>
            <a:off x="2766822" y="212288"/>
            <a:ext cx="2442501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solidFill>
                  <a:srgbClr val="FFFFFF"/>
                </a:solidFill>
                <a:latin typeface="Segoe UI Semibold"/>
                <a:cs typeface="Segoe UI Semibold"/>
              </a:rPr>
              <a:t>ISO 9001, 14001, OHSAS 18001</a:t>
            </a:r>
            <a:endParaRPr sz="13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3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1"/>
            <a:ext cx="9182862" cy="776478"/>
          </a:xfrm>
          <a:prstGeom prst="rect">
            <a:avLst/>
          </a:prstGeom>
        </p:spPr>
      </p:pic>
      <p:pic>
        <p:nvPicPr>
          <p:cNvPr id="13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2"/>
            <a:ext cx="9144000" cy="784098"/>
          </a:xfrm>
          <a:prstGeom prst="rect">
            <a:avLst/>
          </a:prstGeom>
        </p:spPr>
      </p:pic>
      <p:pic>
        <p:nvPicPr>
          <p:cNvPr id="13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48" y="2657856"/>
            <a:ext cx="1624584" cy="1624584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03022" y="323093"/>
            <a:ext cx="3705136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MANUFACTURING FACILITIES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8923528" y="4923859"/>
            <a:ext cx="11002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latin typeface="Segoe UI Semibold"/>
                <a:cs typeface="Segoe UI Semibold"/>
              </a:rPr>
              <a:t>16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13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322072" y="1240734"/>
            <a:ext cx="864294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Nandesari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32232" y="1534782"/>
            <a:ext cx="1080135" cy="2753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The first and flagship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manufacturing facility.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32232" y="1920842"/>
            <a:ext cx="1251814" cy="2758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Basic chemicals,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Bulk chemical commodity</a:t>
            </a:r>
            <a:endParaRPr sz="900">
              <a:latin typeface="Segoe UI Light"/>
              <a:cs typeface="Segoe UI Light"/>
            </a:endParaRPr>
          </a:p>
        </p:txBody>
      </p:sp>
      <p:pic>
        <p:nvPicPr>
          <p:cNvPr id="135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" y="2657856"/>
            <a:ext cx="1624584" cy="1624584"/>
          </a:xfrm>
          <a:prstGeom prst="rect">
            <a:avLst/>
          </a:prstGeom>
        </p:spPr>
      </p:pic>
      <p:sp>
        <p:nvSpPr>
          <p:cNvPr id="89" name="object 89"/>
          <p:cNvSpPr/>
          <p:nvPr/>
        </p:nvSpPr>
        <p:spPr>
          <a:xfrm>
            <a:off x="169164" y="1118616"/>
            <a:ext cx="1626870" cy="3167633"/>
          </a:xfrm>
          <a:custGeom>
            <a:avLst/>
            <a:gdLst/>
            <a:ahLst/>
            <a:cxnLst/>
            <a:rect l="l" t="t" r="r" b="b"/>
            <a:pathLst>
              <a:path w="1626870" h="3167633">
                <a:moveTo>
                  <a:pt x="3048" y="3164586"/>
                </a:moveTo>
                <a:lnTo>
                  <a:pt x="3048" y="3048"/>
                </a:lnTo>
                <a:lnTo>
                  <a:pt x="1623822" y="3048"/>
                </a:lnTo>
                <a:lnTo>
                  <a:pt x="1623822" y="3164586"/>
                </a:lnTo>
                <a:lnTo>
                  <a:pt x="3048" y="316458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36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35" y="1122426"/>
            <a:ext cx="1616202" cy="1616964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2092960" y="3223628"/>
            <a:ext cx="1044816" cy="5222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Intermediates for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Agrochemicals, Dyes,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Fine and Specialty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chemicals.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076957" y="2898591"/>
            <a:ext cx="456825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Roha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953006" y="1118616"/>
            <a:ext cx="1627632" cy="3166871"/>
          </a:xfrm>
          <a:custGeom>
            <a:avLst/>
            <a:gdLst/>
            <a:ahLst/>
            <a:cxnLst/>
            <a:rect l="l" t="t" r="r" b="b"/>
            <a:pathLst>
              <a:path w="1627632" h="3166871">
                <a:moveTo>
                  <a:pt x="3048" y="3163824"/>
                </a:moveTo>
                <a:lnTo>
                  <a:pt x="3048" y="3048"/>
                </a:lnTo>
                <a:lnTo>
                  <a:pt x="1624584" y="3048"/>
                </a:lnTo>
                <a:lnTo>
                  <a:pt x="1624584" y="3163824"/>
                </a:lnTo>
                <a:lnTo>
                  <a:pt x="3048" y="3163824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37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48" y="2657856"/>
            <a:ext cx="1626107" cy="1625346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3897884" y="1232860"/>
            <a:ext cx="513640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Taloja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920998" y="1528178"/>
            <a:ext cx="959777" cy="3987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Synthetic Organic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chemicals, Fine and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Specialty chemicals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3733800" y="1118616"/>
            <a:ext cx="1627631" cy="3167633"/>
          </a:xfrm>
          <a:custGeom>
            <a:avLst/>
            <a:gdLst/>
            <a:ahLst/>
            <a:cxnLst/>
            <a:rect l="l" t="t" r="r" b="b"/>
            <a:pathLst>
              <a:path w="1627631" h="3167633">
                <a:moveTo>
                  <a:pt x="3048" y="3164586"/>
                </a:moveTo>
                <a:lnTo>
                  <a:pt x="3048" y="3048"/>
                </a:lnTo>
                <a:lnTo>
                  <a:pt x="1624584" y="3048"/>
                </a:lnTo>
                <a:lnTo>
                  <a:pt x="1624584" y="3164586"/>
                </a:lnTo>
                <a:lnTo>
                  <a:pt x="3048" y="316458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38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126998"/>
            <a:ext cx="1620012" cy="162001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5659120" y="3228454"/>
            <a:ext cx="385648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DASDA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5659120" y="3491344"/>
            <a:ext cx="1093926" cy="3987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20% of world's market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share of DASDA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business.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644134" y="2903671"/>
            <a:ext cx="931405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Hyderabad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519928" y="1123950"/>
            <a:ext cx="1627632" cy="3161538"/>
          </a:xfrm>
          <a:custGeom>
            <a:avLst/>
            <a:gdLst/>
            <a:ahLst/>
            <a:cxnLst/>
            <a:rect l="l" t="t" r="r" b="b"/>
            <a:pathLst>
              <a:path w="1627632" h="3161538">
                <a:moveTo>
                  <a:pt x="3048" y="3158490"/>
                </a:moveTo>
                <a:lnTo>
                  <a:pt x="3048" y="3048"/>
                </a:lnTo>
                <a:lnTo>
                  <a:pt x="1624584" y="3048"/>
                </a:lnTo>
                <a:lnTo>
                  <a:pt x="1624584" y="3158490"/>
                </a:lnTo>
                <a:lnTo>
                  <a:pt x="3048" y="315849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7432802" y="1234384"/>
            <a:ext cx="513107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Dahej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7451852" y="1526654"/>
            <a:ext cx="1229866" cy="3987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Basic chemicals, Fine and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Specialty chemicals and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Performance products.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451852" y="2036432"/>
            <a:ext cx="1214777" cy="5222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Fully automatic batch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process with production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capacity of 100 thousand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tonnes.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7315962" y="1118616"/>
            <a:ext cx="1627632" cy="3167633"/>
          </a:xfrm>
          <a:custGeom>
            <a:avLst/>
            <a:gdLst/>
            <a:ahLst/>
            <a:cxnLst/>
            <a:rect l="l" t="t" r="r" b="b"/>
            <a:pathLst>
              <a:path w="1627632" h="3167633">
                <a:moveTo>
                  <a:pt x="3048" y="3164586"/>
                </a:moveTo>
                <a:lnTo>
                  <a:pt x="3048" y="3048"/>
                </a:lnTo>
                <a:lnTo>
                  <a:pt x="1624584" y="3048"/>
                </a:lnTo>
                <a:lnTo>
                  <a:pt x="1624584" y="3164586"/>
                </a:lnTo>
                <a:lnTo>
                  <a:pt x="3048" y="316458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4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14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499"/>
          </a:xfrm>
          <a:prstGeom prst="rect">
            <a:avLst/>
          </a:prstGeom>
        </p:spPr>
      </p:pic>
      <p:pic>
        <p:nvPicPr>
          <p:cNvPr id="14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36" y="0"/>
            <a:ext cx="6559296" cy="516178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85750" y="2310135"/>
            <a:ext cx="2220525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ECO-CONSCIOUS</a:t>
            </a:r>
            <a:endParaRPr sz="2200">
              <a:latin typeface="Segoe UI Semibold"/>
              <a:cs typeface="Segoe UI Semibold"/>
            </a:endParaRPr>
          </a:p>
        </p:txBody>
      </p:sp>
      <p:pic>
        <p:nvPicPr>
          <p:cNvPr id="14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  <p:pic>
        <p:nvPicPr>
          <p:cNvPr id="144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54" y="262890"/>
            <a:ext cx="1892046" cy="83820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7549896" y="380212"/>
            <a:ext cx="1401552" cy="5781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43661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Light"/>
                <a:cs typeface="Segoe UI Light"/>
              </a:rPr>
              <a:t>Green Belt</a:t>
            </a:r>
            <a:endParaRPr sz="18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21000 Sq. Mt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23528" y="4923859"/>
            <a:ext cx="10806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17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4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14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14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2529840" cy="51434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78130" y="1816359"/>
            <a:ext cx="130346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BUSINESS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78130" y="2101347"/>
            <a:ext cx="1460912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SEGMENTS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78130" y="2615621"/>
            <a:ext cx="1586534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Segoe UI Light"/>
                <a:cs typeface="Segoe UI Light"/>
              </a:rPr>
              <a:t>BASIC CHEMICALS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78130" y="2822885"/>
            <a:ext cx="507007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Segoe UI Light"/>
                <a:cs typeface="Segoe UI Light"/>
              </a:rPr>
              <a:t>(BCC)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891028" y="838098"/>
            <a:ext cx="1057961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140" spc="10" dirty="0">
                <a:solidFill>
                  <a:srgbClr val="FFFFFF"/>
                </a:solidFill>
                <a:latin typeface="Segoe UI Light"/>
                <a:cs typeface="Segoe UI Light"/>
              </a:rPr>
              <a:t>Nitro Toluenes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891028" y="1112418"/>
            <a:ext cx="1591667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140" spc="10" dirty="0">
                <a:solidFill>
                  <a:srgbClr val="FFFFFF"/>
                </a:solidFill>
                <a:latin typeface="Segoe UI Light"/>
                <a:cs typeface="Segoe UI Light"/>
              </a:rPr>
              <a:t>Sodium Nitrite / Nitrate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891028" y="1386738"/>
            <a:ext cx="1033577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140" spc="10" dirty="0">
                <a:solidFill>
                  <a:srgbClr val="FFFFFF"/>
                </a:solidFill>
                <a:latin typeface="Segoe UI Light"/>
                <a:cs typeface="Segoe UI Light"/>
              </a:rPr>
              <a:t>Fuel Additives</a:t>
            </a:r>
            <a:endParaRPr sz="1100">
              <a:latin typeface="Segoe UI Light"/>
              <a:cs typeface="Segoe UI Light"/>
            </a:endParaRPr>
          </a:p>
        </p:txBody>
      </p:sp>
      <p:pic>
        <p:nvPicPr>
          <p:cNvPr id="14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42" y="3159252"/>
            <a:ext cx="826008" cy="1328928"/>
          </a:xfrm>
          <a:prstGeom prst="rect">
            <a:avLst/>
          </a:prstGeom>
        </p:spPr>
      </p:pic>
      <p:pic>
        <p:nvPicPr>
          <p:cNvPr id="150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90" y="3484626"/>
            <a:ext cx="729234" cy="992124"/>
          </a:xfrm>
          <a:prstGeom prst="rect">
            <a:avLst/>
          </a:prstGeom>
        </p:spPr>
      </p:pic>
      <p:pic>
        <p:nvPicPr>
          <p:cNvPr id="151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59" y="3165348"/>
            <a:ext cx="664464" cy="728472"/>
          </a:xfrm>
          <a:prstGeom prst="rect">
            <a:avLst/>
          </a:prstGeom>
        </p:spPr>
      </p:pic>
      <p:sp>
        <p:nvSpPr>
          <p:cNvPr id="94" name="object 94"/>
          <p:cNvSpPr/>
          <p:nvPr/>
        </p:nvSpPr>
        <p:spPr>
          <a:xfrm>
            <a:off x="3760724" y="3235706"/>
            <a:ext cx="682625" cy="1175652"/>
          </a:xfrm>
          <a:custGeom>
            <a:avLst/>
            <a:gdLst/>
            <a:ahLst/>
            <a:cxnLst/>
            <a:rect l="l" t="t" r="r" b="b"/>
            <a:pathLst>
              <a:path w="682625" h="1175652">
                <a:moveTo>
                  <a:pt x="94869" y="0"/>
                </a:moveTo>
                <a:cubicBezTo>
                  <a:pt x="419481" y="0"/>
                  <a:pt x="682625" y="263144"/>
                  <a:pt x="682625" y="587883"/>
                </a:cubicBezTo>
                <a:cubicBezTo>
                  <a:pt x="682625" y="912469"/>
                  <a:pt x="419481" y="1175652"/>
                  <a:pt x="94869" y="1175652"/>
                </a:cubicBezTo>
                <a:cubicBezTo>
                  <a:pt x="63119" y="1175652"/>
                  <a:pt x="31369" y="1173073"/>
                  <a:pt x="0" y="1167955"/>
                </a:cubicBezTo>
                <a:lnTo>
                  <a:pt x="94869" y="587883"/>
                </a:lnTo>
                <a:close/>
              </a:path>
            </a:pathLst>
          </a:custGeom>
          <a:solidFill>
            <a:srgbClr val="E4F7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223006" y="3557524"/>
            <a:ext cx="632587" cy="846137"/>
          </a:xfrm>
          <a:custGeom>
            <a:avLst/>
            <a:gdLst/>
            <a:ahLst/>
            <a:cxnLst/>
            <a:rect l="l" t="t" r="r" b="b"/>
            <a:pathLst>
              <a:path w="632587" h="846137">
                <a:moveTo>
                  <a:pt x="537718" y="846137"/>
                </a:moveTo>
                <a:cubicBezTo>
                  <a:pt x="217297" y="793801"/>
                  <a:pt x="0" y="491629"/>
                  <a:pt x="52451" y="171196"/>
                </a:cubicBezTo>
                <a:cubicBezTo>
                  <a:pt x="62103" y="111633"/>
                  <a:pt x="81026" y="53848"/>
                  <a:pt x="108331" y="0"/>
                </a:cubicBezTo>
                <a:lnTo>
                  <a:pt x="632587" y="266065"/>
                </a:lnTo>
                <a:close/>
              </a:path>
            </a:pathLst>
          </a:custGeom>
          <a:solidFill>
            <a:srgbClr val="3AC3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331337" y="3235706"/>
            <a:ext cx="524256" cy="587883"/>
          </a:xfrm>
          <a:custGeom>
            <a:avLst/>
            <a:gdLst/>
            <a:ahLst/>
            <a:cxnLst/>
            <a:rect l="l" t="t" r="r" b="b"/>
            <a:pathLst>
              <a:path w="524256" h="587883">
                <a:moveTo>
                  <a:pt x="0" y="321818"/>
                </a:moveTo>
                <a:cubicBezTo>
                  <a:pt x="100203" y="124333"/>
                  <a:pt x="302768" y="0"/>
                  <a:pt x="524256" y="0"/>
                </a:cubicBezTo>
                <a:lnTo>
                  <a:pt x="524256" y="587883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4030980" y="3750462"/>
            <a:ext cx="339089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Segoe UI Semibold"/>
                <a:cs typeface="Segoe UI Semibold"/>
              </a:rPr>
              <a:t>50%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222752" y="2828958"/>
            <a:ext cx="1356670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FFFFFF"/>
                </a:solidFill>
                <a:latin typeface="Segoe UI Light"/>
                <a:cs typeface="Segoe UI Light"/>
              </a:rPr>
              <a:t>Total Revenues in FY17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634232" y="2484140"/>
            <a:ext cx="565149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50%</a:t>
            </a:r>
            <a:endParaRPr sz="2000">
              <a:latin typeface="Segoe UI Semibold"/>
              <a:cs typeface="Segoe UI Semibold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2798064" y="2295906"/>
            <a:ext cx="2136267" cy="3047"/>
          </a:xfrm>
          <a:custGeom>
            <a:avLst/>
            <a:gdLst/>
            <a:ahLst/>
            <a:cxnLst/>
            <a:rect l="l" t="t" r="r" b="b"/>
            <a:pathLst>
              <a:path w="2136267" h="3047">
                <a:moveTo>
                  <a:pt x="1524" y="1524"/>
                </a:moveTo>
                <a:lnTo>
                  <a:pt x="2134743" y="1524"/>
                </a:lnTo>
              </a:path>
            </a:pathLst>
          </a:custGeom>
          <a:ln w="3048">
            <a:solidFill>
              <a:srgbClr val="0095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53746" y="2540508"/>
            <a:ext cx="2020951" cy="12954"/>
          </a:xfrm>
          <a:custGeom>
            <a:avLst/>
            <a:gdLst/>
            <a:ahLst/>
            <a:cxnLst/>
            <a:rect l="l" t="t" r="r" b="b"/>
            <a:pathLst>
              <a:path w="2020951" h="12954">
                <a:moveTo>
                  <a:pt x="6477" y="6477"/>
                </a:moveTo>
                <a:lnTo>
                  <a:pt x="2014474" y="6477"/>
                </a:lnTo>
              </a:path>
            </a:pathLst>
          </a:custGeom>
          <a:ln w="12954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52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12" name="text 1"/>
          <p:cNvSpPr txBox="1"/>
          <p:nvPr/>
        </p:nvSpPr>
        <p:spPr>
          <a:xfrm>
            <a:off x="5629402" y="2495937"/>
            <a:ext cx="2760251" cy="4972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50" spc="10" dirty="0">
                <a:solidFill>
                  <a:srgbClr val="3E3E3E"/>
                </a:solidFill>
                <a:latin typeface="Arial"/>
                <a:cs typeface="Arial"/>
              </a:rPr>
              <a:t>    </a:t>
            </a:r>
            <a:r>
              <a:rPr sz="1050" spc="10" dirty="0">
                <a:latin typeface="Segoe UI Light"/>
                <a:cs typeface="Segoe UI Light"/>
              </a:rPr>
              <a:t>High volume segment consisting - Bulk</a:t>
            </a:r>
            <a:endParaRPr sz="1000">
              <a:latin typeface="Segoe UI Light"/>
              <a:cs typeface="Segoe UI Light"/>
            </a:endParaRPr>
          </a:p>
          <a:p>
            <a:pPr marL="228600">
              <a:lnSpc>
                <a:spcPct val="100000"/>
              </a:lnSpc>
            </a:pPr>
            <a:r>
              <a:rPr sz="989" spc="10" dirty="0">
                <a:latin typeface="Segoe UI Light"/>
                <a:cs typeface="Segoe UI Light"/>
              </a:rPr>
              <a:t>Chemicals &amp; Commodities made to standard</a:t>
            </a:r>
            <a:endParaRPr sz="900">
              <a:latin typeface="Segoe UI Light"/>
              <a:cs typeface="Segoe UI Light"/>
            </a:endParaRPr>
          </a:p>
          <a:p>
            <a:pPr marL="228600">
              <a:lnSpc>
                <a:spcPct val="100000"/>
              </a:lnSpc>
            </a:pPr>
            <a:r>
              <a:rPr sz="1050" spc="10" dirty="0">
                <a:latin typeface="Segoe UI Light"/>
                <a:cs typeface="Segoe UI Light"/>
              </a:rPr>
              <a:t>specifications.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629402" y="3116205"/>
            <a:ext cx="2546568" cy="3372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spc="10" dirty="0">
                <a:solidFill>
                  <a:srgbClr val="3E3E3E"/>
                </a:solidFill>
                <a:latin typeface="Arial"/>
                <a:cs typeface="Arial"/>
              </a:rPr>
              <a:t>    </a:t>
            </a:r>
            <a:r>
              <a:rPr sz="989" spc="10" dirty="0">
                <a:latin typeface="Segoe UI Light"/>
                <a:cs typeface="Segoe UI Light"/>
              </a:rPr>
              <a:t>Manufacturing  both organic &amp; inorganic</a:t>
            </a:r>
            <a:endParaRPr sz="900">
              <a:latin typeface="Segoe UI Light"/>
              <a:cs typeface="Segoe UI Light"/>
            </a:endParaRPr>
          </a:p>
          <a:p>
            <a:pPr marL="228600">
              <a:lnSpc>
                <a:spcPct val="100000"/>
              </a:lnSpc>
            </a:pPr>
            <a:r>
              <a:rPr sz="1050" spc="10" dirty="0">
                <a:latin typeface="Segoe UI Light"/>
                <a:cs typeface="Segoe UI Light"/>
              </a:rPr>
              <a:t>chemicals.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5629402" y="3575945"/>
            <a:ext cx="2715996" cy="6572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spc="10" dirty="0">
                <a:solidFill>
                  <a:srgbClr val="3E3E3E"/>
                </a:solidFill>
                <a:latin typeface="Arial"/>
                <a:cs typeface="Arial"/>
              </a:rPr>
              <a:t>    </a:t>
            </a:r>
            <a:r>
              <a:rPr sz="989" spc="10" dirty="0">
                <a:latin typeface="Segoe UI Light"/>
                <a:cs typeface="Segoe UI Light"/>
              </a:rPr>
              <a:t>Classified under organic chemicals – Nitro</a:t>
            </a:r>
            <a:endParaRPr sz="900">
              <a:latin typeface="Segoe UI Light"/>
              <a:cs typeface="Segoe UI Light"/>
            </a:endParaRPr>
          </a:p>
          <a:p>
            <a:pPr marL="228600">
              <a:lnSpc>
                <a:spcPct val="100000"/>
              </a:lnSpc>
            </a:pPr>
            <a:r>
              <a:rPr sz="1020" spc="10" dirty="0">
                <a:latin typeface="Segoe UI Light"/>
                <a:cs typeface="Segoe UI Light"/>
              </a:rPr>
              <a:t>Toluene, Ortho Toluene, EHN and Inorganic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50" spc="10" dirty="0">
                <a:latin typeface="Segoe UI Light"/>
                <a:cs typeface="Segoe UI Light"/>
              </a:rPr>
              <a:t>Chemicals - Sodium Nitrites &amp; Sodium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50" spc="10" dirty="0">
                <a:latin typeface="Segoe UI Light"/>
                <a:cs typeface="Segoe UI Light"/>
              </a:rPr>
              <a:t>Nitrates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5570220" y="1748187"/>
            <a:ext cx="627227" cy="1853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3E3E3E"/>
                </a:solidFill>
                <a:latin typeface="Segoe UI Light"/>
                <a:cs typeface="Segoe UI Light"/>
              </a:rPr>
              <a:t>Colourants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6758178" y="1748187"/>
            <a:ext cx="851183" cy="1853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3E3E3E"/>
                </a:solidFill>
                <a:latin typeface="Segoe UI Light"/>
                <a:cs typeface="Segoe UI Light"/>
              </a:rPr>
              <a:t>Petrochemicals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173974" y="1748187"/>
            <a:ext cx="439535" cy="1853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solidFill>
                  <a:srgbClr val="3E3E3E"/>
                </a:solidFill>
                <a:latin typeface="Segoe UI Light"/>
                <a:cs typeface="Segoe UI Light"/>
              </a:rPr>
              <a:t>Rubber</a:t>
            </a:r>
            <a:endParaRPr sz="1000">
              <a:latin typeface="Segoe UI Light"/>
              <a:cs typeface="Segoe UI Light"/>
            </a:endParaRPr>
          </a:p>
        </p:txBody>
      </p:sp>
      <p:pic>
        <p:nvPicPr>
          <p:cNvPr id="153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0" y="711708"/>
            <a:ext cx="1051560" cy="1021080"/>
          </a:xfrm>
          <a:prstGeom prst="rect">
            <a:avLst/>
          </a:prstGeom>
        </p:spPr>
      </p:pic>
      <p:pic>
        <p:nvPicPr>
          <p:cNvPr id="154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4" y="727710"/>
            <a:ext cx="1145285" cy="1005078"/>
          </a:xfrm>
          <a:prstGeom prst="rect">
            <a:avLst/>
          </a:prstGeom>
        </p:spPr>
      </p:pic>
      <p:pic>
        <p:nvPicPr>
          <p:cNvPr id="155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26" y="680466"/>
            <a:ext cx="1098804" cy="1052322"/>
          </a:xfrm>
          <a:prstGeom prst="rect">
            <a:avLst/>
          </a:prstGeom>
        </p:spPr>
      </p:pic>
      <p:sp>
        <p:nvSpPr>
          <p:cNvPr id="18" name="text 1"/>
          <p:cNvSpPr txBox="1"/>
          <p:nvPr/>
        </p:nvSpPr>
        <p:spPr>
          <a:xfrm>
            <a:off x="8923528" y="4923859"/>
            <a:ext cx="10976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18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1"/>
            <a:ext cx="9182862" cy="776478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2"/>
            <a:ext cx="9144000" cy="7840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08254" y="326395"/>
            <a:ext cx="258875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GROUP COMPANIES</a:t>
            </a:r>
            <a:endParaRPr sz="2200">
              <a:latin typeface="Segoe UI Semibold"/>
              <a:cs typeface="Segoe UI Semibold"/>
            </a:endParaRPr>
          </a:p>
        </p:txBody>
      </p:sp>
      <p:pic>
        <p:nvPicPr>
          <p:cNvPr id="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2" y="1245870"/>
            <a:ext cx="4371594" cy="2652522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48" y="1242821"/>
            <a:ext cx="4447032" cy="2721864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8923528" y="4923859"/>
            <a:ext cx="6035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latin typeface="Segoe UI Semibold"/>
                <a:cs typeface="Segoe UI Semibold"/>
              </a:rPr>
              <a:t>1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1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809498" y="3789116"/>
            <a:ext cx="2278803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latin typeface="Segoe UI Light"/>
                <a:cs typeface="Segoe UI Light"/>
              </a:rPr>
              <a:t>ISO 9001, 14001, OHSAS 18001</a:t>
            </a:r>
            <a:endParaRPr sz="1300">
              <a:latin typeface="Segoe UI Light"/>
              <a:cs typeface="Segoe UI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5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15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15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2529840" cy="51434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623814" y="2417985"/>
            <a:ext cx="2750422" cy="3361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009" spc="10" dirty="0">
                <a:latin typeface="Segoe UI Light"/>
                <a:cs typeface="Segoe UI Light"/>
              </a:rPr>
              <a:t>Includes niche products that require greater</a:t>
            </a:r>
            <a:endParaRPr sz="10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value addition.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623814" y="2859183"/>
            <a:ext cx="2681909" cy="4873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100" spc="10" dirty="0">
                <a:latin typeface="Segoe UI Light"/>
                <a:cs typeface="Segoe UI Light"/>
              </a:rPr>
              <a:t>Segregated into Specialty Chemicals,</a:t>
            </a:r>
            <a:endParaRPr sz="11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070" spc="10" dirty="0">
                <a:latin typeface="Segoe UI Light"/>
                <a:cs typeface="Segoe UI Light"/>
              </a:rPr>
              <a:t>Xylidines, Oximes, Cumidines, Nitro Xylene</a:t>
            </a:r>
            <a:endParaRPr sz="10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amongst others.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623814" y="3451511"/>
            <a:ext cx="2393452" cy="3361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009" spc="10" dirty="0">
                <a:latin typeface="Segoe UI Light"/>
                <a:cs typeface="Segoe UI Light"/>
              </a:rPr>
              <a:t>Products customized as per customer</a:t>
            </a:r>
            <a:endParaRPr sz="10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specifications.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623814" y="3893471"/>
            <a:ext cx="3153188" cy="3361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070" spc="10" dirty="0">
                <a:latin typeface="Segoe UI Light"/>
                <a:cs typeface="Segoe UI Light"/>
              </a:rPr>
              <a:t>Application in the manufacture of agrochemicals,</a:t>
            </a:r>
            <a:endParaRPr sz="10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pharmaceuticals, pigments, paper, hair colours etc.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891028" y="818540"/>
            <a:ext cx="728777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170" spc="10" dirty="0">
                <a:solidFill>
                  <a:srgbClr val="FFFFFF"/>
                </a:solidFill>
                <a:latin typeface="Segoe UI Light"/>
                <a:cs typeface="Segoe UI Light"/>
              </a:rPr>
              <a:t>Xylidines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891028" y="1092860"/>
            <a:ext cx="662483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Oximes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891028" y="1367180"/>
            <a:ext cx="843077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140" spc="10" dirty="0">
                <a:solidFill>
                  <a:srgbClr val="FFFFFF"/>
                </a:solidFill>
                <a:latin typeface="Segoe UI Light"/>
                <a:cs typeface="Segoe UI Light"/>
              </a:rPr>
              <a:t>Cumidines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2891028" y="1641754"/>
            <a:ext cx="1641655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140" spc="10" dirty="0">
                <a:solidFill>
                  <a:srgbClr val="FFFFFF"/>
                </a:solidFill>
                <a:latin typeface="Segoe UI Light"/>
                <a:cs typeface="Segoe UI Light"/>
              </a:rPr>
              <a:t>Specialty Agrochemicals</a:t>
            </a:r>
            <a:endParaRPr sz="1100">
              <a:latin typeface="Segoe UI Light"/>
              <a:cs typeface="Segoe UI Light"/>
            </a:endParaRPr>
          </a:p>
        </p:txBody>
      </p:sp>
      <p:pic>
        <p:nvPicPr>
          <p:cNvPr id="16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796" y="3162300"/>
            <a:ext cx="878585" cy="1328928"/>
          </a:xfrm>
          <a:prstGeom prst="rect">
            <a:avLst/>
          </a:prstGeom>
        </p:spPr>
      </p:pic>
      <p:pic>
        <p:nvPicPr>
          <p:cNvPr id="16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59" y="3470148"/>
            <a:ext cx="729234" cy="999744"/>
          </a:xfrm>
          <a:prstGeom prst="rect">
            <a:avLst/>
          </a:prstGeom>
        </p:spPr>
      </p:pic>
      <p:pic>
        <p:nvPicPr>
          <p:cNvPr id="162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74" y="3168396"/>
            <a:ext cx="655320" cy="729234"/>
          </a:xfrm>
          <a:prstGeom prst="rect">
            <a:avLst/>
          </a:prstGeom>
        </p:spPr>
      </p:pic>
      <p:sp>
        <p:nvSpPr>
          <p:cNvPr id="99" name="object 99"/>
          <p:cNvSpPr/>
          <p:nvPr/>
        </p:nvSpPr>
        <p:spPr>
          <a:xfrm>
            <a:off x="3774059" y="3239135"/>
            <a:ext cx="734059" cy="1175601"/>
          </a:xfrm>
          <a:custGeom>
            <a:avLst/>
            <a:gdLst/>
            <a:ahLst/>
            <a:cxnLst/>
            <a:rect l="l" t="t" r="r" b="b"/>
            <a:pathLst>
              <a:path w="734059" h="1175601">
                <a:moveTo>
                  <a:pt x="146177" y="0"/>
                </a:moveTo>
                <a:cubicBezTo>
                  <a:pt x="470916" y="0"/>
                  <a:pt x="734060" y="263144"/>
                  <a:pt x="734060" y="587756"/>
                </a:cubicBezTo>
                <a:cubicBezTo>
                  <a:pt x="734060" y="912418"/>
                  <a:pt x="470916" y="1175601"/>
                  <a:pt x="146177" y="1175601"/>
                </a:cubicBezTo>
                <a:cubicBezTo>
                  <a:pt x="96900" y="1175601"/>
                  <a:pt x="47752" y="1169390"/>
                  <a:pt x="0" y="1157135"/>
                </a:cubicBezTo>
                <a:lnTo>
                  <a:pt x="146177" y="587756"/>
                </a:lnTo>
                <a:close/>
              </a:path>
            </a:pathLst>
          </a:custGeom>
          <a:solidFill>
            <a:srgbClr val="E4F7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270250" y="3543681"/>
            <a:ext cx="649986" cy="852589"/>
          </a:xfrm>
          <a:custGeom>
            <a:avLst/>
            <a:gdLst/>
            <a:ahLst/>
            <a:cxnLst/>
            <a:rect l="l" t="t" r="r" b="b"/>
            <a:pathLst>
              <a:path w="649986" h="852589">
                <a:moveTo>
                  <a:pt x="503809" y="852589"/>
                </a:moveTo>
                <a:cubicBezTo>
                  <a:pt x="189357" y="771842"/>
                  <a:pt x="0" y="451485"/>
                  <a:pt x="80645" y="137033"/>
                </a:cubicBezTo>
                <a:cubicBezTo>
                  <a:pt x="92964" y="89281"/>
                  <a:pt x="111125" y="43307"/>
                  <a:pt x="134874" y="0"/>
                </a:cubicBezTo>
                <a:lnTo>
                  <a:pt x="649986" y="283210"/>
                </a:lnTo>
                <a:close/>
              </a:path>
            </a:pathLst>
          </a:custGeom>
          <a:solidFill>
            <a:srgbClr val="3AC3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405124" y="3239135"/>
            <a:ext cx="515112" cy="587756"/>
          </a:xfrm>
          <a:custGeom>
            <a:avLst/>
            <a:gdLst/>
            <a:ahLst/>
            <a:cxnLst/>
            <a:rect l="l" t="t" r="r" b="b"/>
            <a:pathLst>
              <a:path w="515112" h="587756">
                <a:moveTo>
                  <a:pt x="0" y="304546"/>
                </a:moveTo>
                <a:cubicBezTo>
                  <a:pt x="103378" y="116713"/>
                  <a:pt x="300735" y="0"/>
                  <a:pt x="515112" y="0"/>
                </a:cubicBezTo>
                <a:lnTo>
                  <a:pt x="515112" y="587756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798064" y="2298954"/>
            <a:ext cx="2136267" cy="3048"/>
          </a:xfrm>
          <a:custGeom>
            <a:avLst/>
            <a:gdLst/>
            <a:ahLst/>
            <a:cxnLst/>
            <a:rect l="l" t="t" r="r" b="b"/>
            <a:pathLst>
              <a:path w="2136267" h="3048">
                <a:moveTo>
                  <a:pt x="1524" y="1524"/>
                </a:moveTo>
                <a:lnTo>
                  <a:pt x="2134743" y="1524"/>
                </a:lnTo>
              </a:path>
            </a:pathLst>
          </a:custGeom>
          <a:ln w="3048">
            <a:solidFill>
              <a:srgbClr val="0095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3477768" y="3857396"/>
            <a:ext cx="339089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Segoe UI Semibold"/>
                <a:cs typeface="Segoe UI Semibold"/>
              </a:rPr>
              <a:t>30%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233420" y="2832514"/>
            <a:ext cx="1356669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FFFFFF"/>
                </a:solidFill>
                <a:latin typeface="Segoe UI Light"/>
                <a:cs typeface="Segoe UI Light"/>
              </a:rPr>
              <a:t>Total Revenues in FY17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3644646" y="2487442"/>
            <a:ext cx="565148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30%</a:t>
            </a:r>
            <a:endParaRPr sz="20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78130" y="1903481"/>
            <a:ext cx="130346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BUSINESS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278130" y="2188195"/>
            <a:ext cx="1461679" cy="371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SEGMENTS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78130" y="2702997"/>
            <a:ext cx="1793446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Segoe UI Light"/>
                <a:cs typeface="Segoe UI Light"/>
              </a:rPr>
              <a:t>FINE AND SPECIALTY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78130" y="2910261"/>
            <a:ext cx="1049619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Segoe UI Light"/>
                <a:cs typeface="Segoe UI Light"/>
              </a:rPr>
              <a:t>CHEMICALS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291846" y="2612898"/>
            <a:ext cx="2020951" cy="12954"/>
          </a:xfrm>
          <a:custGeom>
            <a:avLst/>
            <a:gdLst/>
            <a:ahLst/>
            <a:cxnLst/>
            <a:rect l="l" t="t" r="r" b="b"/>
            <a:pathLst>
              <a:path w="2020951" h="12954">
                <a:moveTo>
                  <a:pt x="6477" y="6477"/>
                </a:moveTo>
                <a:lnTo>
                  <a:pt x="2014474" y="6477"/>
                </a:lnTo>
              </a:path>
            </a:pathLst>
          </a:custGeom>
          <a:ln w="12954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5437886" y="1723803"/>
            <a:ext cx="909884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3E3E3E"/>
                </a:solidFill>
                <a:latin typeface="Segoe UI Light"/>
                <a:cs typeface="Segoe UI Light"/>
              </a:rPr>
              <a:t>Pharmaceuticals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6990588" y="1723803"/>
            <a:ext cx="358657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3E3E3E"/>
                </a:solidFill>
                <a:latin typeface="Segoe UI Light"/>
                <a:cs typeface="Segoe UI Light"/>
              </a:rPr>
              <a:t>Paper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7993634" y="1723803"/>
            <a:ext cx="833750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3E3E3E"/>
                </a:solidFill>
                <a:latin typeface="Segoe UI Light"/>
                <a:cs typeface="Segoe UI Light"/>
              </a:rPr>
              <a:t>Agrochemicals</a:t>
            </a:r>
            <a:endParaRPr sz="1000">
              <a:latin typeface="Segoe UI Light"/>
              <a:cs typeface="Segoe UI Light"/>
            </a:endParaRPr>
          </a:p>
        </p:txBody>
      </p:sp>
      <p:pic>
        <p:nvPicPr>
          <p:cNvPr id="163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pic>
        <p:nvPicPr>
          <p:cNvPr id="164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26" y="680466"/>
            <a:ext cx="1030986" cy="1049274"/>
          </a:xfrm>
          <a:prstGeom prst="rect">
            <a:avLst/>
          </a:prstGeom>
        </p:spPr>
      </p:pic>
      <p:pic>
        <p:nvPicPr>
          <p:cNvPr id="165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4" y="727710"/>
            <a:ext cx="1045464" cy="1045464"/>
          </a:xfrm>
          <a:prstGeom prst="rect">
            <a:avLst/>
          </a:prstGeom>
        </p:spPr>
      </p:pic>
      <p:pic>
        <p:nvPicPr>
          <p:cNvPr id="166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48" y="711708"/>
            <a:ext cx="1099566" cy="1049274"/>
          </a:xfrm>
          <a:prstGeom prst="rect">
            <a:avLst/>
          </a:prstGeom>
        </p:spPr>
      </p:pic>
      <p:sp>
        <p:nvSpPr>
          <p:cNvPr id="20" name="text 1"/>
          <p:cNvSpPr txBox="1"/>
          <p:nvPr/>
        </p:nvSpPr>
        <p:spPr>
          <a:xfrm>
            <a:off x="8923528" y="4923859"/>
            <a:ext cx="11002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19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6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16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17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2529840" cy="51434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628894" y="3103765"/>
            <a:ext cx="2720764" cy="3367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009" spc="10" dirty="0">
                <a:latin typeface="Segoe UI Light"/>
                <a:cs typeface="Segoe UI Light"/>
              </a:rPr>
              <a:t>FWA is an application chemical; commonly</a:t>
            </a:r>
            <a:endParaRPr sz="10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known as Optical Brightening Agent (OBA).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628894" y="3545491"/>
            <a:ext cx="2419925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100" spc="10" dirty="0">
                <a:latin typeface="Segoe UI Light"/>
                <a:cs typeface="Segoe UI Light"/>
              </a:rPr>
              <a:t>Fully integrated manufacturer of FWA.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628894" y="3835813"/>
            <a:ext cx="2751926" cy="4870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009" spc="10" dirty="0">
                <a:latin typeface="Segoe UI Light"/>
                <a:cs typeface="Segoe UI Light"/>
              </a:rPr>
              <a:t>Wide applications across Paper, Detergents,</a:t>
            </a:r>
            <a:endParaRPr sz="10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Textiles, Coating Applications in Printing &amp;</a:t>
            </a:r>
            <a:endParaRPr sz="11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Photographic Paper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628894" y="4428650"/>
            <a:ext cx="2802597" cy="3306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9" spc="10" dirty="0">
                <a:solidFill>
                  <a:srgbClr val="212121"/>
                </a:solidFill>
                <a:latin typeface="Arial"/>
                <a:cs typeface="Arial"/>
              </a:rPr>
              <a:t>•   </a:t>
            </a:r>
            <a:r>
              <a:rPr sz="1009" spc="10" dirty="0">
                <a:latin typeface="Segoe UI Light"/>
                <a:cs typeface="Segoe UI Light"/>
              </a:rPr>
              <a:t>Customised into liquid or powdered form, as</a:t>
            </a:r>
            <a:endParaRPr sz="10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1100" spc="10" dirty="0">
                <a:latin typeface="Segoe UI Light"/>
                <a:cs typeface="Segoe UI Light"/>
              </a:rPr>
              <a:t>per the customer’s requirements.</a:t>
            </a:r>
            <a:endParaRPr sz="1100">
              <a:latin typeface="Segoe UI Light"/>
              <a:cs typeface="Segoe UI Light"/>
            </a:endParaRPr>
          </a:p>
        </p:txBody>
      </p:sp>
      <p:pic>
        <p:nvPicPr>
          <p:cNvPr id="17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80" y="2696718"/>
            <a:ext cx="786384" cy="1328166"/>
          </a:xfrm>
          <a:prstGeom prst="rect">
            <a:avLst/>
          </a:prstGeom>
        </p:spPr>
      </p:pic>
      <p:pic>
        <p:nvPicPr>
          <p:cNvPr id="172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166" y="3078480"/>
            <a:ext cx="729234" cy="940308"/>
          </a:xfrm>
          <a:prstGeom prst="rect">
            <a:avLst/>
          </a:prstGeom>
        </p:spPr>
      </p:pic>
      <p:pic>
        <p:nvPicPr>
          <p:cNvPr id="173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28" y="2702052"/>
            <a:ext cx="689609" cy="729234"/>
          </a:xfrm>
          <a:prstGeom prst="rect">
            <a:avLst/>
          </a:prstGeom>
        </p:spPr>
      </p:pic>
      <p:sp>
        <p:nvSpPr>
          <p:cNvPr id="104" name="object 104"/>
          <p:cNvSpPr/>
          <p:nvPr/>
        </p:nvSpPr>
        <p:spPr>
          <a:xfrm>
            <a:off x="3835653" y="2773045"/>
            <a:ext cx="643763" cy="1175601"/>
          </a:xfrm>
          <a:custGeom>
            <a:avLst/>
            <a:gdLst/>
            <a:ahLst/>
            <a:cxnLst/>
            <a:rect l="l" t="t" r="r" b="b"/>
            <a:pathLst>
              <a:path w="643763" h="1175601">
                <a:moveTo>
                  <a:pt x="55881" y="0"/>
                </a:moveTo>
                <a:cubicBezTo>
                  <a:pt x="380493" y="0"/>
                  <a:pt x="643764" y="263144"/>
                  <a:pt x="643764" y="587756"/>
                </a:cubicBezTo>
                <a:cubicBezTo>
                  <a:pt x="643764" y="912368"/>
                  <a:pt x="380493" y="1175601"/>
                  <a:pt x="55881" y="1175601"/>
                </a:cubicBezTo>
                <a:cubicBezTo>
                  <a:pt x="37212" y="1175601"/>
                  <a:pt x="18543" y="1174712"/>
                  <a:pt x="0" y="1172934"/>
                </a:cubicBezTo>
                <a:lnTo>
                  <a:pt x="55881" y="587756"/>
                </a:lnTo>
                <a:close/>
              </a:path>
            </a:pathLst>
          </a:custGeom>
          <a:solidFill>
            <a:srgbClr val="E4F7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275457" y="3150997"/>
            <a:ext cx="616077" cy="794982"/>
          </a:xfrm>
          <a:custGeom>
            <a:avLst/>
            <a:gdLst/>
            <a:ahLst/>
            <a:cxnLst/>
            <a:rect l="l" t="t" r="r" b="b"/>
            <a:pathLst>
              <a:path w="616077" h="794982">
                <a:moveTo>
                  <a:pt x="560196" y="794982"/>
                </a:moveTo>
                <a:cubicBezTo>
                  <a:pt x="236982" y="764121"/>
                  <a:pt x="0" y="477139"/>
                  <a:pt x="30861" y="153924"/>
                </a:cubicBezTo>
                <a:cubicBezTo>
                  <a:pt x="35941" y="101219"/>
                  <a:pt x="48006" y="49530"/>
                  <a:pt x="66929" y="0"/>
                </a:cubicBezTo>
                <a:lnTo>
                  <a:pt x="616077" y="209804"/>
                </a:lnTo>
                <a:close/>
              </a:path>
            </a:pathLst>
          </a:custGeom>
          <a:solidFill>
            <a:srgbClr val="3AC3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342386" y="2773045"/>
            <a:ext cx="549148" cy="587756"/>
          </a:xfrm>
          <a:custGeom>
            <a:avLst/>
            <a:gdLst/>
            <a:ahLst/>
            <a:cxnLst/>
            <a:rect l="l" t="t" r="r" b="b"/>
            <a:pathLst>
              <a:path w="549148" h="587756">
                <a:moveTo>
                  <a:pt x="0" y="377952"/>
                </a:moveTo>
                <a:cubicBezTo>
                  <a:pt x="86995" y="150368"/>
                  <a:pt x="305435" y="0"/>
                  <a:pt x="549148" y="0"/>
                </a:cubicBezTo>
                <a:lnTo>
                  <a:pt x="549148" y="587756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798064" y="1510284"/>
            <a:ext cx="2136267" cy="3047"/>
          </a:xfrm>
          <a:custGeom>
            <a:avLst/>
            <a:gdLst/>
            <a:ahLst/>
            <a:cxnLst/>
            <a:rect l="l" t="t" r="r" b="b"/>
            <a:pathLst>
              <a:path w="2136267" h="3047">
                <a:moveTo>
                  <a:pt x="1524" y="1524"/>
                </a:moveTo>
                <a:lnTo>
                  <a:pt x="2134743" y="1524"/>
                </a:lnTo>
              </a:path>
            </a:pathLst>
          </a:custGeom>
          <a:ln w="3048">
            <a:solidFill>
              <a:srgbClr val="0095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3024632" y="849274"/>
            <a:ext cx="1696822" cy="38567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Optical Brightening Agent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(OBA)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553714" y="2953156"/>
            <a:ext cx="339089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Segoe UI Semibold"/>
                <a:cs typeface="Segoe UI Semibold"/>
              </a:rPr>
              <a:t>20%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233420" y="2289461"/>
            <a:ext cx="1356669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FFFFFF"/>
                </a:solidFill>
                <a:latin typeface="Segoe UI Light"/>
                <a:cs typeface="Segoe UI Light"/>
              </a:rPr>
              <a:t>Total Revenues in FY17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644646" y="1944116"/>
            <a:ext cx="565149" cy="3375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20%</a:t>
            </a:r>
            <a:endParaRPr sz="20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78130" y="1903481"/>
            <a:ext cx="130346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BUSINESS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78130" y="2188195"/>
            <a:ext cx="1461679" cy="371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SEGMENTS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278130" y="2702997"/>
            <a:ext cx="1366803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Segoe UI Light"/>
                <a:cs typeface="Segoe UI Light"/>
              </a:rPr>
              <a:t>PERFORMANCE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78130" y="2910261"/>
            <a:ext cx="1002010" cy="2703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212121"/>
                </a:solidFill>
                <a:latin typeface="Segoe UI Light"/>
                <a:cs typeface="Segoe UI Light"/>
              </a:rPr>
              <a:t>PRODUCTS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291846" y="2612898"/>
            <a:ext cx="2020951" cy="12954"/>
          </a:xfrm>
          <a:custGeom>
            <a:avLst/>
            <a:gdLst/>
            <a:ahLst/>
            <a:cxnLst/>
            <a:rect l="l" t="t" r="r" b="b"/>
            <a:pathLst>
              <a:path w="2020951" h="12954">
                <a:moveTo>
                  <a:pt x="6477" y="6477"/>
                </a:moveTo>
                <a:lnTo>
                  <a:pt x="2014474" y="6477"/>
                </a:lnTo>
              </a:path>
            </a:pathLst>
          </a:custGeom>
          <a:ln w="12954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8923528" y="4923859"/>
            <a:ext cx="1236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20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174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109" name="object 109"/>
          <p:cNvSpPr/>
          <p:nvPr/>
        </p:nvSpPr>
        <p:spPr>
          <a:xfrm>
            <a:off x="5536692" y="273558"/>
            <a:ext cx="803148" cy="803148"/>
          </a:xfrm>
          <a:custGeom>
            <a:avLst/>
            <a:gdLst/>
            <a:ahLst/>
            <a:cxnLst/>
            <a:rect l="l" t="t" r="r" b="b"/>
            <a:pathLst>
              <a:path w="803148" h="803148">
                <a:moveTo>
                  <a:pt x="0" y="803148"/>
                </a:moveTo>
                <a:lnTo>
                  <a:pt x="0" y="0"/>
                </a:lnTo>
                <a:lnTo>
                  <a:pt x="803148" y="0"/>
                </a:lnTo>
                <a:lnTo>
                  <a:pt x="803148" y="803148"/>
                </a:lnTo>
                <a:lnTo>
                  <a:pt x="0" y="803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533644" y="270510"/>
            <a:ext cx="809243" cy="809243"/>
          </a:xfrm>
          <a:custGeom>
            <a:avLst/>
            <a:gdLst/>
            <a:ahLst/>
            <a:cxnLst/>
            <a:rect l="l" t="t" r="r" b="b"/>
            <a:pathLst>
              <a:path w="809243" h="809243">
                <a:moveTo>
                  <a:pt x="3048" y="806196"/>
                </a:moveTo>
                <a:lnTo>
                  <a:pt x="3048" y="3048"/>
                </a:lnTo>
                <a:lnTo>
                  <a:pt x="806196" y="3048"/>
                </a:lnTo>
                <a:lnTo>
                  <a:pt x="806196" y="806196"/>
                </a:lnTo>
                <a:lnTo>
                  <a:pt x="3048" y="80619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520434" y="269748"/>
            <a:ext cx="803147" cy="803147"/>
          </a:xfrm>
          <a:custGeom>
            <a:avLst/>
            <a:gdLst/>
            <a:ahLst/>
            <a:cxnLst/>
            <a:rect l="l" t="t" r="r" b="b"/>
            <a:pathLst>
              <a:path w="803147" h="803147">
                <a:moveTo>
                  <a:pt x="0" y="803148"/>
                </a:moveTo>
                <a:lnTo>
                  <a:pt x="0" y="0"/>
                </a:lnTo>
                <a:lnTo>
                  <a:pt x="803147" y="0"/>
                </a:lnTo>
                <a:lnTo>
                  <a:pt x="803147" y="803148"/>
                </a:lnTo>
                <a:lnTo>
                  <a:pt x="0" y="803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517386" y="266700"/>
            <a:ext cx="809243" cy="809243"/>
          </a:xfrm>
          <a:custGeom>
            <a:avLst/>
            <a:gdLst/>
            <a:ahLst/>
            <a:cxnLst/>
            <a:rect l="l" t="t" r="r" b="b"/>
            <a:pathLst>
              <a:path w="809243" h="809243">
                <a:moveTo>
                  <a:pt x="3048" y="806196"/>
                </a:moveTo>
                <a:lnTo>
                  <a:pt x="3048" y="3048"/>
                </a:lnTo>
                <a:lnTo>
                  <a:pt x="806195" y="3048"/>
                </a:lnTo>
                <a:lnTo>
                  <a:pt x="806195" y="806196"/>
                </a:lnTo>
                <a:lnTo>
                  <a:pt x="3048" y="80619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508748" y="269748"/>
            <a:ext cx="803148" cy="803147"/>
          </a:xfrm>
          <a:custGeom>
            <a:avLst/>
            <a:gdLst/>
            <a:ahLst/>
            <a:cxnLst/>
            <a:rect l="l" t="t" r="r" b="b"/>
            <a:pathLst>
              <a:path w="803148" h="803147">
                <a:moveTo>
                  <a:pt x="0" y="803148"/>
                </a:moveTo>
                <a:lnTo>
                  <a:pt x="0" y="0"/>
                </a:lnTo>
                <a:lnTo>
                  <a:pt x="803148" y="0"/>
                </a:lnTo>
                <a:lnTo>
                  <a:pt x="803148" y="803148"/>
                </a:lnTo>
                <a:lnTo>
                  <a:pt x="0" y="803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505700" y="266700"/>
            <a:ext cx="809243" cy="809243"/>
          </a:xfrm>
          <a:custGeom>
            <a:avLst/>
            <a:gdLst/>
            <a:ahLst/>
            <a:cxnLst/>
            <a:rect l="l" t="t" r="r" b="b"/>
            <a:pathLst>
              <a:path w="809243" h="809243">
                <a:moveTo>
                  <a:pt x="3048" y="806196"/>
                </a:moveTo>
                <a:lnTo>
                  <a:pt x="3048" y="3048"/>
                </a:lnTo>
                <a:lnTo>
                  <a:pt x="806196" y="3048"/>
                </a:lnTo>
                <a:lnTo>
                  <a:pt x="806196" y="806196"/>
                </a:lnTo>
                <a:lnTo>
                  <a:pt x="3048" y="80619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536692" y="1194816"/>
            <a:ext cx="803148" cy="803147"/>
          </a:xfrm>
          <a:custGeom>
            <a:avLst/>
            <a:gdLst/>
            <a:ahLst/>
            <a:cxnLst/>
            <a:rect l="l" t="t" r="r" b="b"/>
            <a:pathLst>
              <a:path w="803148" h="803147">
                <a:moveTo>
                  <a:pt x="0" y="803148"/>
                </a:moveTo>
                <a:lnTo>
                  <a:pt x="0" y="0"/>
                </a:lnTo>
                <a:lnTo>
                  <a:pt x="803148" y="0"/>
                </a:lnTo>
                <a:lnTo>
                  <a:pt x="803148" y="803148"/>
                </a:lnTo>
                <a:lnTo>
                  <a:pt x="0" y="803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533644" y="1191768"/>
            <a:ext cx="809243" cy="809244"/>
          </a:xfrm>
          <a:custGeom>
            <a:avLst/>
            <a:gdLst/>
            <a:ahLst/>
            <a:cxnLst/>
            <a:rect l="l" t="t" r="r" b="b"/>
            <a:pathLst>
              <a:path w="809243" h="809244">
                <a:moveTo>
                  <a:pt x="3048" y="806196"/>
                </a:moveTo>
                <a:lnTo>
                  <a:pt x="3048" y="3048"/>
                </a:lnTo>
                <a:lnTo>
                  <a:pt x="806196" y="3048"/>
                </a:lnTo>
                <a:lnTo>
                  <a:pt x="806196" y="806196"/>
                </a:lnTo>
                <a:lnTo>
                  <a:pt x="3048" y="80619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525006" y="1205484"/>
            <a:ext cx="803147" cy="803147"/>
          </a:xfrm>
          <a:custGeom>
            <a:avLst/>
            <a:gdLst/>
            <a:ahLst/>
            <a:cxnLst/>
            <a:rect l="l" t="t" r="r" b="b"/>
            <a:pathLst>
              <a:path w="803147" h="803147">
                <a:moveTo>
                  <a:pt x="0" y="803148"/>
                </a:moveTo>
                <a:lnTo>
                  <a:pt x="0" y="0"/>
                </a:lnTo>
                <a:lnTo>
                  <a:pt x="803148" y="0"/>
                </a:lnTo>
                <a:lnTo>
                  <a:pt x="803148" y="803148"/>
                </a:lnTo>
                <a:lnTo>
                  <a:pt x="0" y="803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521958" y="1202436"/>
            <a:ext cx="809243" cy="809243"/>
          </a:xfrm>
          <a:custGeom>
            <a:avLst/>
            <a:gdLst/>
            <a:ahLst/>
            <a:cxnLst/>
            <a:rect l="l" t="t" r="r" b="b"/>
            <a:pathLst>
              <a:path w="809243" h="809243">
                <a:moveTo>
                  <a:pt x="3048" y="806196"/>
                </a:moveTo>
                <a:lnTo>
                  <a:pt x="3048" y="3048"/>
                </a:lnTo>
                <a:lnTo>
                  <a:pt x="806196" y="3048"/>
                </a:lnTo>
                <a:lnTo>
                  <a:pt x="806196" y="806196"/>
                </a:lnTo>
                <a:lnTo>
                  <a:pt x="3048" y="80619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501890" y="1210056"/>
            <a:ext cx="803148" cy="802386"/>
          </a:xfrm>
          <a:custGeom>
            <a:avLst/>
            <a:gdLst/>
            <a:ahLst/>
            <a:cxnLst/>
            <a:rect l="l" t="t" r="r" b="b"/>
            <a:pathLst>
              <a:path w="803148" h="802386">
                <a:moveTo>
                  <a:pt x="0" y="802386"/>
                </a:moveTo>
                <a:lnTo>
                  <a:pt x="0" y="0"/>
                </a:lnTo>
                <a:lnTo>
                  <a:pt x="803148" y="0"/>
                </a:lnTo>
                <a:lnTo>
                  <a:pt x="803148" y="802386"/>
                </a:lnTo>
                <a:lnTo>
                  <a:pt x="0" y="8023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498842" y="1207008"/>
            <a:ext cx="809243" cy="808482"/>
          </a:xfrm>
          <a:custGeom>
            <a:avLst/>
            <a:gdLst/>
            <a:ahLst/>
            <a:cxnLst/>
            <a:rect l="l" t="t" r="r" b="b"/>
            <a:pathLst>
              <a:path w="809243" h="808482">
                <a:moveTo>
                  <a:pt x="3048" y="805434"/>
                </a:moveTo>
                <a:lnTo>
                  <a:pt x="3048" y="3048"/>
                </a:lnTo>
                <a:lnTo>
                  <a:pt x="806196" y="3048"/>
                </a:lnTo>
                <a:lnTo>
                  <a:pt x="806196" y="805434"/>
                </a:lnTo>
                <a:lnTo>
                  <a:pt x="3048" y="805434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520434" y="2119884"/>
            <a:ext cx="803147" cy="803148"/>
          </a:xfrm>
          <a:custGeom>
            <a:avLst/>
            <a:gdLst/>
            <a:ahLst/>
            <a:cxnLst/>
            <a:rect l="l" t="t" r="r" b="b"/>
            <a:pathLst>
              <a:path w="803147" h="803148">
                <a:moveTo>
                  <a:pt x="0" y="803148"/>
                </a:moveTo>
                <a:lnTo>
                  <a:pt x="0" y="0"/>
                </a:lnTo>
                <a:lnTo>
                  <a:pt x="803147" y="0"/>
                </a:lnTo>
                <a:lnTo>
                  <a:pt x="803147" y="803148"/>
                </a:lnTo>
                <a:lnTo>
                  <a:pt x="0" y="803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517386" y="2116836"/>
            <a:ext cx="809243" cy="809244"/>
          </a:xfrm>
          <a:custGeom>
            <a:avLst/>
            <a:gdLst/>
            <a:ahLst/>
            <a:cxnLst/>
            <a:rect l="l" t="t" r="r" b="b"/>
            <a:pathLst>
              <a:path w="809243" h="809244">
                <a:moveTo>
                  <a:pt x="3048" y="806196"/>
                </a:moveTo>
                <a:lnTo>
                  <a:pt x="3048" y="3048"/>
                </a:lnTo>
                <a:lnTo>
                  <a:pt x="806195" y="3048"/>
                </a:lnTo>
                <a:lnTo>
                  <a:pt x="806195" y="806196"/>
                </a:lnTo>
                <a:lnTo>
                  <a:pt x="3048" y="80619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75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18" y="318516"/>
            <a:ext cx="611886" cy="735330"/>
          </a:xfrm>
          <a:prstGeom prst="rect">
            <a:avLst/>
          </a:prstGeom>
        </p:spPr>
      </p:pic>
      <p:pic>
        <p:nvPicPr>
          <p:cNvPr id="176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98" y="300228"/>
            <a:ext cx="723138" cy="749046"/>
          </a:xfrm>
          <a:prstGeom prst="rect">
            <a:avLst/>
          </a:prstGeom>
        </p:spPr>
      </p:pic>
      <p:pic>
        <p:nvPicPr>
          <p:cNvPr id="177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19" y="521208"/>
            <a:ext cx="784860" cy="293370"/>
          </a:xfrm>
          <a:prstGeom prst="rect">
            <a:avLst/>
          </a:prstGeom>
        </p:spPr>
      </p:pic>
      <p:pic>
        <p:nvPicPr>
          <p:cNvPr id="178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98" y="1518666"/>
            <a:ext cx="720090" cy="192024"/>
          </a:xfrm>
          <a:prstGeom prst="rect">
            <a:avLst/>
          </a:prstGeom>
        </p:spPr>
      </p:pic>
      <p:pic>
        <p:nvPicPr>
          <p:cNvPr id="179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52" y="1307592"/>
            <a:ext cx="669798" cy="605027"/>
          </a:xfrm>
          <a:prstGeom prst="rect">
            <a:avLst/>
          </a:prstGeom>
        </p:spPr>
      </p:pic>
      <p:pic>
        <p:nvPicPr>
          <p:cNvPr id="180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898" y="1431798"/>
            <a:ext cx="672083" cy="352805"/>
          </a:xfrm>
          <a:prstGeom prst="rect">
            <a:avLst/>
          </a:prstGeom>
        </p:spPr>
      </p:pic>
      <p:pic>
        <p:nvPicPr>
          <p:cNvPr id="181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64" y="2335530"/>
            <a:ext cx="678180" cy="3962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8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18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4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36372" y="2117603"/>
            <a:ext cx="630899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OBA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36372" y="2402591"/>
            <a:ext cx="1645484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CUSTOMERS</a:t>
            </a:r>
            <a:endParaRPr sz="2200">
              <a:latin typeface="Segoe UI Semibold"/>
              <a:cs typeface="Segoe UI Semibold"/>
            </a:endParaRPr>
          </a:p>
        </p:txBody>
      </p:sp>
      <p:pic>
        <p:nvPicPr>
          <p:cNvPr id="18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  <p:sp>
        <p:nvSpPr>
          <p:cNvPr id="123" name="object 123"/>
          <p:cNvSpPr/>
          <p:nvPr/>
        </p:nvSpPr>
        <p:spPr>
          <a:xfrm>
            <a:off x="2884932" y="1162812"/>
            <a:ext cx="909827" cy="909828"/>
          </a:xfrm>
          <a:custGeom>
            <a:avLst/>
            <a:gdLst/>
            <a:ahLst/>
            <a:cxnLst/>
            <a:rect l="l" t="t" r="r" b="b"/>
            <a:pathLst>
              <a:path w="909827" h="909828">
                <a:moveTo>
                  <a:pt x="0" y="909828"/>
                </a:moveTo>
                <a:lnTo>
                  <a:pt x="0" y="0"/>
                </a:lnTo>
                <a:lnTo>
                  <a:pt x="909827" y="0"/>
                </a:lnTo>
                <a:lnTo>
                  <a:pt x="909827" y="909828"/>
                </a:lnTo>
                <a:lnTo>
                  <a:pt x="0" y="9098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881884" y="1159764"/>
            <a:ext cx="915923" cy="915924"/>
          </a:xfrm>
          <a:custGeom>
            <a:avLst/>
            <a:gdLst/>
            <a:ahLst/>
            <a:cxnLst/>
            <a:rect l="l" t="t" r="r" b="b"/>
            <a:pathLst>
              <a:path w="915923" h="915924">
                <a:moveTo>
                  <a:pt x="3048" y="912876"/>
                </a:moveTo>
                <a:lnTo>
                  <a:pt x="3048" y="3048"/>
                </a:lnTo>
                <a:lnTo>
                  <a:pt x="912875" y="3048"/>
                </a:lnTo>
                <a:lnTo>
                  <a:pt x="912875" y="912876"/>
                </a:lnTo>
                <a:lnTo>
                  <a:pt x="3048" y="91287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884932" y="2453640"/>
            <a:ext cx="909827" cy="909828"/>
          </a:xfrm>
          <a:custGeom>
            <a:avLst/>
            <a:gdLst/>
            <a:ahLst/>
            <a:cxnLst/>
            <a:rect l="l" t="t" r="r" b="b"/>
            <a:pathLst>
              <a:path w="909827" h="909828">
                <a:moveTo>
                  <a:pt x="0" y="909828"/>
                </a:moveTo>
                <a:lnTo>
                  <a:pt x="0" y="0"/>
                </a:lnTo>
                <a:lnTo>
                  <a:pt x="909827" y="0"/>
                </a:lnTo>
                <a:lnTo>
                  <a:pt x="909827" y="909828"/>
                </a:lnTo>
                <a:lnTo>
                  <a:pt x="0" y="9098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881884" y="2450592"/>
            <a:ext cx="915923" cy="915924"/>
          </a:xfrm>
          <a:custGeom>
            <a:avLst/>
            <a:gdLst/>
            <a:ahLst/>
            <a:cxnLst/>
            <a:rect l="l" t="t" r="r" b="b"/>
            <a:pathLst>
              <a:path w="915923" h="915924">
                <a:moveTo>
                  <a:pt x="3048" y="912876"/>
                </a:moveTo>
                <a:lnTo>
                  <a:pt x="3048" y="3048"/>
                </a:lnTo>
                <a:lnTo>
                  <a:pt x="912875" y="3048"/>
                </a:lnTo>
                <a:lnTo>
                  <a:pt x="912875" y="912876"/>
                </a:lnTo>
                <a:lnTo>
                  <a:pt x="3048" y="91287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884932" y="3744468"/>
            <a:ext cx="909827" cy="909828"/>
          </a:xfrm>
          <a:custGeom>
            <a:avLst/>
            <a:gdLst/>
            <a:ahLst/>
            <a:cxnLst/>
            <a:rect l="l" t="t" r="r" b="b"/>
            <a:pathLst>
              <a:path w="909827" h="909828">
                <a:moveTo>
                  <a:pt x="0" y="909828"/>
                </a:moveTo>
                <a:lnTo>
                  <a:pt x="0" y="0"/>
                </a:lnTo>
                <a:lnTo>
                  <a:pt x="909827" y="0"/>
                </a:lnTo>
                <a:lnTo>
                  <a:pt x="909827" y="909828"/>
                </a:lnTo>
                <a:lnTo>
                  <a:pt x="0" y="9098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881884" y="3741420"/>
            <a:ext cx="915923" cy="915924"/>
          </a:xfrm>
          <a:custGeom>
            <a:avLst/>
            <a:gdLst/>
            <a:ahLst/>
            <a:cxnLst/>
            <a:rect l="l" t="t" r="r" b="b"/>
            <a:pathLst>
              <a:path w="915923" h="915924">
                <a:moveTo>
                  <a:pt x="3048" y="912876"/>
                </a:moveTo>
                <a:lnTo>
                  <a:pt x="3048" y="3048"/>
                </a:lnTo>
                <a:lnTo>
                  <a:pt x="912875" y="3048"/>
                </a:lnTo>
                <a:lnTo>
                  <a:pt x="912875" y="912876"/>
                </a:lnTo>
                <a:lnTo>
                  <a:pt x="3048" y="912876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8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24" y="1456944"/>
            <a:ext cx="856488" cy="398526"/>
          </a:xfrm>
          <a:prstGeom prst="rect">
            <a:avLst/>
          </a:prstGeom>
        </p:spPr>
      </p:pic>
      <p:pic>
        <p:nvPicPr>
          <p:cNvPr id="18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98" y="2615184"/>
            <a:ext cx="804672" cy="601979"/>
          </a:xfrm>
          <a:prstGeom prst="rect">
            <a:avLst/>
          </a:prstGeom>
        </p:spPr>
      </p:pic>
      <p:pic>
        <p:nvPicPr>
          <p:cNvPr id="18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418" y="3845052"/>
            <a:ext cx="752094" cy="705612"/>
          </a:xfrm>
          <a:prstGeom prst="rect">
            <a:avLst/>
          </a:prstGeom>
        </p:spPr>
      </p:pic>
      <p:sp>
        <p:nvSpPr>
          <p:cNvPr id="129" name="object 129"/>
          <p:cNvSpPr/>
          <p:nvPr/>
        </p:nvSpPr>
        <p:spPr>
          <a:xfrm>
            <a:off x="4370070" y="116281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367022" y="1159764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315712" y="1162812"/>
            <a:ext cx="750570" cy="751332"/>
          </a:xfrm>
          <a:custGeom>
            <a:avLst/>
            <a:gdLst/>
            <a:ahLst/>
            <a:cxnLst/>
            <a:rect l="l" t="t" r="r" b="b"/>
            <a:pathLst>
              <a:path w="750570" h="751332">
                <a:moveTo>
                  <a:pt x="0" y="751332"/>
                </a:moveTo>
                <a:lnTo>
                  <a:pt x="0" y="0"/>
                </a:lnTo>
                <a:lnTo>
                  <a:pt x="750570" y="0"/>
                </a:lnTo>
                <a:lnTo>
                  <a:pt x="750570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312664" y="1159764"/>
            <a:ext cx="756666" cy="757428"/>
          </a:xfrm>
          <a:custGeom>
            <a:avLst/>
            <a:gdLst/>
            <a:ahLst/>
            <a:cxnLst/>
            <a:rect l="l" t="t" r="r" b="b"/>
            <a:pathLst>
              <a:path w="756666" h="757428">
                <a:moveTo>
                  <a:pt x="3048" y="754380"/>
                </a:moveTo>
                <a:lnTo>
                  <a:pt x="3048" y="3048"/>
                </a:lnTo>
                <a:lnTo>
                  <a:pt x="753618" y="3048"/>
                </a:lnTo>
                <a:lnTo>
                  <a:pt x="753618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260592" y="116281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257544" y="1159764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206234" y="1162812"/>
            <a:ext cx="751331" cy="751332"/>
          </a:xfrm>
          <a:custGeom>
            <a:avLst/>
            <a:gdLst/>
            <a:ahLst/>
            <a:cxnLst/>
            <a:rect l="l" t="t" r="r" b="b"/>
            <a:pathLst>
              <a:path w="751331" h="751332">
                <a:moveTo>
                  <a:pt x="0" y="751332"/>
                </a:moveTo>
                <a:lnTo>
                  <a:pt x="0" y="0"/>
                </a:lnTo>
                <a:lnTo>
                  <a:pt x="751331" y="0"/>
                </a:lnTo>
                <a:lnTo>
                  <a:pt x="751331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203186" y="1159764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8" y="754380"/>
                </a:moveTo>
                <a:lnTo>
                  <a:pt x="3048" y="3048"/>
                </a:lnTo>
                <a:lnTo>
                  <a:pt x="754379" y="3048"/>
                </a:lnTo>
                <a:lnTo>
                  <a:pt x="754379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370070" y="206578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367022" y="2062734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315712" y="2065782"/>
            <a:ext cx="750570" cy="751332"/>
          </a:xfrm>
          <a:custGeom>
            <a:avLst/>
            <a:gdLst/>
            <a:ahLst/>
            <a:cxnLst/>
            <a:rect l="l" t="t" r="r" b="b"/>
            <a:pathLst>
              <a:path w="750570" h="751332">
                <a:moveTo>
                  <a:pt x="0" y="751332"/>
                </a:moveTo>
                <a:lnTo>
                  <a:pt x="0" y="0"/>
                </a:lnTo>
                <a:lnTo>
                  <a:pt x="750570" y="0"/>
                </a:lnTo>
                <a:lnTo>
                  <a:pt x="750570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312664" y="2062734"/>
            <a:ext cx="756666" cy="757428"/>
          </a:xfrm>
          <a:custGeom>
            <a:avLst/>
            <a:gdLst/>
            <a:ahLst/>
            <a:cxnLst/>
            <a:rect l="l" t="t" r="r" b="b"/>
            <a:pathLst>
              <a:path w="756666" h="757428">
                <a:moveTo>
                  <a:pt x="3048" y="754380"/>
                </a:moveTo>
                <a:lnTo>
                  <a:pt x="3048" y="3048"/>
                </a:lnTo>
                <a:lnTo>
                  <a:pt x="753618" y="3048"/>
                </a:lnTo>
                <a:lnTo>
                  <a:pt x="753618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263640" y="206578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260592" y="2062734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370070" y="2994660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367022" y="2991612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315712" y="2994660"/>
            <a:ext cx="750570" cy="751332"/>
          </a:xfrm>
          <a:custGeom>
            <a:avLst/>
            <a:gdLst/>
            <a:ahLst/>
            <a:cxnLst/>
            <a:rect l="l" t="t" r="r" b="b"/>
            <a:pathLst>
              <a:path w="750570" h="751332">
                <a:moveTo>
                  <a:pt x="0" y="751332"/>
                </a:moveTo>
                <a:lnTo>
                  <a:pt x="0" y="0"/>
                </a:lnTo>
                <a:lnTo>
                  <a:pt x="750570" y="0"/>
                </a:lnTo>
                <a:lnTo>
                  <a:pt x="750570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312664" y="2991612"/>
            <a:ext cx="756666" cy="757428"/>
          </a:xfrm>
          <a:custGeom>
            <a:avLst/>
            <a:gdLst/>
            <a:ahLst/>
            <a:cxnLst/>
            <a:rect l="l" t="t" r="r" b="b"/>
            <a:pathLst>
              <a:path w="756666" h="757428">
                <a:moveTo>
                  <a:pt x="3048" y="754380"/>
                </a:moveTo>
                <a:lnTo>
                  <a:pt x="3048" y="3048"/>
                </a:lnTo>
                <a:lnTo>
                  <a:pt x="753618" y="3048"/>
                </a:lnTo>
                <a:lnTo>
                  <a:pt x="753618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260592" y="2994660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257544" y="2991612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206234" y="2994660"/>
            <a:ext cx="751331" cy="751332"/>
          </a:xfrm>
          <a:custGeom>
            <a:avLst/>
            <a:gdLst/>
            <a:ahLst/>
            <a:cxnLst/>
            <a:rect l="l" t="t" r="r" b="b"/>
            <a:pathLst>
              <a:path w="751331" h="751332">
                <a:moveTo>
                  <a:pt x="0" y="751332"/>
                </a:moveTo>
                <a:lnTo>
                  <a:pt x="0" y="0"/>
                </a:lnTo>
                <a:lnTo>
                  <a:pt x="751331" y="0"/>
                </a:lnTo>
                <a:lnTo>
                  <a:pt x="751331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203186" y="2991612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8" y="754380"/>
                </a:moveTo>
                <a:lnTo>
                  <a:pt x="3048" y="3048"/>
                </a:lnTo>
                <a:lnTo>
                  <a:pt x="754379" y="3048"/>
                </a:lnTo>
                <a:lnTo>
                  <a:pt x="754379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8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72" y="1452371"/>
            <a:ext cx="640841" cy="157734"/>
          </a:xfrm>
          <a:prstGeom prst="rect">
            <a:avLst/>
          </a:prstGeom>
        </p:spPr>
      </p:pic>
      <p:pic>
        <p:nvPicPr>
          <p:cNvPr id="19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336" y="1275588"/>
            <a:ext cx="673608" cy="537210"/>
          </a:xfrm>
          <a:prstGeom prst="rect">
            <a:avLst/>
          </a:prstGeom>
        </p:spPr>
      </p:pic>
      <p:pic>
        <p:nvPicPr>
          <p:cNvPr id="191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08" y="1344930"/>
            <a:ext cx="649224" cy="294132"/>
          </a:xfrm>
          <a:prstGeom prst="rect">
            <a:avLst/>
          </a:prstGeom>
        </p:spPr>
      </p:pic>
      <p:pic>
        <p:nvPicPr>
          <p:cNvPr id="192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06" y="1351788"/>
            <a:ext cx="683514" cy="323850"/>
          </a:xfrm>
          <a:prstGeom prst="rect">
            <a:avLst/>
          </a:prstGeom>
        </p:spPr>
      </p:pic>
      <p:pic>
        <p:nvPicPr>
          <p:cNvPr id="193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48" y="2132076"/>
            <a:ext cx="618744" cy="619506"/>
          </a:xfrm>
          <a:prstGeom prst="rect">
            <a:avLst/>
          </a:prstGeom>
        </p:spPr>
      </p:pic>
      <p:pic>
        <p:nvPicPr>
          <p:cNvPr id="194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02" y="2115312"/>
            <a:ext cx="465582" cy="653034"/>
          </a:xfrm>
          <a:prstGeom prst="rect">
            <a:avLst/>
          </a:prstGeom>
        </p:spPr>
      </p:pic>
      <p:pic>
        <p:nvPicPr>
          <p:cNvPr id="195" name="Imag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22" y="3214116"/>
            <a:ext cx="621791" cy="311658"/>
          </a:xfrm>
          <a:prstGeom prst="rect">
            <a:avLst/>
          </a:prstGeom>
        </p:spPr>
      </p:pic>
      <p:pic>
        <p:nvPicPr>
          <p:cNvPr id="196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74" y="2333244"/>
            <a:ext cx="600456" cy="227838"/>
          </a:xfrm>
          <a:prstGeom prst="rect">
            <a:avLst/>
          </a:prstGeom>
        </p:spPr>
      </p:pic>
      <p:pic>
        <p:nvPicPr>
          <p:cNvPr id="197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246" y="3301746"/>
            <a:ext cx="559307" cy="136398"/>
          </a:xfrm>
          <a:prstGeom prst="rect">
            <a:avLst/>
          </a:prstGeom>
        </p:spPr>
      </p:pic>
      <p:pic>
        <p:nvPicPr>
          <p:cNvPr id="198" name="Image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06" y="3050286"/>
            <a:ext cx="689610" cy="644652"/>
          </a:xfrm>
          <a:prstGeom prst="rect">
            <a:avLst/>
          </a:prstGeom>
        </p:spPr>
      </p:pic>
      <p:pic>
        <p:nvPicPr>
          <p:cNvPr id="199" name="Image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04" y="3282696"/>
            <a:ext cx="619506" cy="224790"/>
          </a:xfrm>
          <a:prstGeom prst="rect">
            <a:avLst/>
          </a:prstGeom>
        </p:spPr>
      </p:pic>
      <p:sp>
        <p:nvSpPr>
          <p:cNvPr id="151" name="object 151"/>
          <p:cNvSpPr/>
          <p:nvPr/>
        </p:nvSpPr>
        <p:spPr>
          <a:xfrm>
            <a:off x="8151876" y="116281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148828" y="1159764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209281" y="206578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206234" y="2062734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7" y="754380"/>
                </a:moveTo>
                <a:lnTo>
                  <a:pt x="3047" y="3048"/>
                </a:lnTo>
                <a:lnTo>
                  <a:pt x="754379" y="3048"/>
                </a:lnTo>
                <a:lnTo>
                  <a:pt x="754379" y="754380"/>
                </a:lnTo>
                <a:lnTo>
                  <a:pt x="3047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151876" y="2994660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148828" y="2991612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00" name="Image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78" y="1327404"/>
            <a:ext cx="574548" cy="430530"/>
          </a:xfrm>
          <a:prstGeom prst="rect">
            <a:avLst/>
          </a:prstGeom>
        </p:spPr>
      </p:pic>
      <p:pic>
        <p:nvPicPr>
          <p:cNvPr id="201" name="Image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52" y="2353056"/>
            <a:ext cx="697230" cy="201930"/>
          </a:xfrm>
          <a:prstGeom prst="rect">
            <a:avLst/>
          </a:prstGeom>
        </p:spPr>
      </p:pic>
      <p:pic>
        <p:nvPicPr>
          <p:cNvPr id="202" name="Image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978" y="3227832"/>
            <a:ext cx="634746" cy="329184"/>
          </a:xfrm>
          <a:prstGeom prst="rect">
            <a:avLst/>
          </a:prstGeom>
        </p:spPr>
      </p:pic>
      <p:sp>
        <p:nvSpPr>
          <p:cNvPr id="157" name="object 157"/>
          <p:cNvSpPr/>
          <p:nvPr/>
        </p:nvSpPr>
        <p:spPr>
          <a:xfrm>
            <a:off x="4370070" y="3902964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367022" y="3899916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315712" y="3902964"/>
            <a:ext cx="750570" cy="751332"/>
          </a:xfrm>
          <a:custGeom>
            <a:avLst/>
            <a:gdLst/>
            <a:ahLst/>
            <a:cxnLst/>
            <a:rect l="l" t="t" r="r" b="b"/>
            <a:pathLst>
              <a:path w="750570" h="751332">
                <a:moveTo>
                  <a:pt x="0" y="751332"/>
                </a:moveTo>
                <a:lnTo>
                  <a:pt x="0" y="0"/>
                </a:lnTo>
                <a:lnTo>
                  <a:pt x="750570" y="0"/>
                </a:lnTo>
                <a:lnTo>
                  <a:pt x="750570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312664" y="3899916"/>
            <a:ext cx="756666" cy="757428"/>
          </a:xfrm>
          <a:custGeom>
            <a:avLst/>
            <a:gdLst/>
            <a:ahLst/>
            <a:cxnLst/>
            <a:rect l="l" t="t" r="r" b="b"/>
            <a:pathLst>
              <a:path w="756666" h="757428">
                <a:moveTo>
                  <a:pt x="3048" y="754380"/>
                </a:moveTo>
                <a:lnTo>
                  <a:pt x="3048" y="3048"/>
                </a:lnTo>
                <a:lnTo>
                  <a:pt x="753618" y="3048"/>
                </a:lnTo>
                <a:lnTo>
                  <a:pt x="753618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260592" y="3902964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257544" y="3899916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206234" y="3902964"/>
            <a:ext cx="751331" cy="751332"/>
          </a:xfrm>
          <a:custGeom>
            <a:avLst/>
            <a:gdLst/>
            <a:ahLst/>
            <a:cxnLst/>
            <a:rect l="l" t="t" r="r" b="b"/>
            <a:pathLst>
              <a:path w="751331" h="751332">
                <a:moveTo>
                  <a:pt x="0" y="751332"/>
                </a:moveTo>
                <a:lnTo>
                  <a:pt x="0" y="0"/>
                </a:lnTo>
                <a:lnTo>
                  <a:pt x="751331" y="0"/>
                </a:lnTo>
                <a:lnTo>
                  <a:pt x="751331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203186" y="3899916"/>
            <a:ext cx="757427" cy="757428"/>
          </a:xfrm>
          <a:custGeom>
            <a:avLst/>
            <a:gdLst/>
            <a:ahLst/>
            <a:cxnLst/>
            <a:rect l="l" t="t" r="r" b="b"/>
            <a:pathLst>
              <a:path w="757427" h="757428">
                <a:moveTo>
                  <a:pt x="3048" y="754380"/>
                </a:moveTo>
                <a:lnTo>
                  <a:pt x="3048" y="3048"/>
                </a:lnTo>
                <a:lnTo>
                  <a:pt x="754379" y="3048"/>
                </a:lnTo>
                <a:lnTo>
                  <a:pt x="754379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151876" y="2065782"/>
            <a:ext cx="751332" cy="751332"/>
          </a:xfrm>
          <a:custGeom>
            <a:avLst/>
            <a:gdLst/>
            <a:ahLst/>
            <a:cxnLst/>
            <a:rect l="l" t="t" r="r" b="b"/>
            <a:pathLst>
              <a:path w="751332" h="751332">
                <a:moveTo>
                  <a:pt x="0" y="751332"/>
                </a:moveTo>
                <a:lnTo>
                  <a:pt x="0" y="0"/>
                </a:lnTo>
                <a:lnTo>
                  <a:pt x="751332" y="0"/>
                </a:lnTo>
                <a:lnTo>
                  <a:pt x="751332" y="751332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148828" y="2062734"/>
            <a:ext cx="757428" cy="757428"/>
          </a:xfrm>
          <a:custGeom>
            <a:avLst/>
            <a:gdLst/>
            <a:ahLst/>
            <a:cxnLst/>
            <a:rect l="l" t="t" r="r" b="b"/>
            <a:pathLst>
              <a:path w="757428" h="757428">
                <a:moveTo>
                  <a:pt x="3048" y="754380"/>
                </a:moveTo>
                <a:lnTo>
                  <a:pt x="3048" y="3048"/>
                </a:lnTo>
                <a:lnTo>
                  <a:pt x="754380" y="3048"/>
                </a:lnTo>
                <a:lnTo>
                  <a:pt x="754380" y="754380"/>
                </a:lnTo>
                <a:lnTo>
                  <a:pt x="3048" y="75438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03" name="Image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90" y="4168140"/>
            <a:ext cx="731520" cy="220980"/>
          </a:xfrm>
          <a:prstGeom prst="rect">
            <a:avLst/>
          </a:prstGeom>
        </p:spPr>
      </p:pic>
      <p:pic>
        <p:nvPicPr>
          <p:cNvPr id="204" name="Image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06" y="4127754"/>
            <a:ext cx="682752" cy="298704"/>
          </a:xfrm>
          <a:prstGeom prst="rect">
            <a:avLst/>
          </a:prstGeom>
        </p:spPr>
      </p:pic>
      <p:pic>
        <p:nvPicPr>
          <p:cNvPr id="205" name="Imag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20" y="4152900"/>
            <a:ext cx="684276" cy="236220"/>
          </a:xfrm>
          <a:prstGeom prst="rect">
            <a:avLst/>
          </a:prstGeom>
        </p:spPr>
      </p:pic>
      <p:pic>
        <p:nvPicPr>
          <p:cNvPr id="206" name="Imag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907" y="4096512"/>
            <a:ext cx="638556" cy="358902"/>
          </a:xfrm>
          <a:prstGeom prst="rect">
            <a:avLst/>
          </a:prstGeom>
        </p:spPr>
      </p:pic>
      <p:pic>
        <p:nvPicPr>
          <p:cNvPr id="207" name="Image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978" y="2336292"/>
            <a:ext cx="634746" cy="200406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2880106" y="832302"/>
            <a:ext cx="1081965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International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364736" y="832302"/>
            <a:ext cx="803573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Domestic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23528" y="4923859"/>
            <a:ext cx="10998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21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0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21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499"/>
          </a:xfrm>
          <a:prstGeom prst="rect">
            <a:avLst/>
          </a:prstGeom>
        </p:spPr>
      </p:pic>
      <p:pic>
        <p:nvPicPr>
          <p:cNvPr id="21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34" y="758190"/>
            <a:ext cx="1652778" cy="1652778"/>
          </a:xfrm>
          <a:prstGeom prst="rect">
            <a:avLst/>
          </a:prstGeom>
        </p:spPr>
      </p:pic>
      <p:sp>
        <p:nvSpPr>
          <p:cNvPr id="167" name="object 167"/>
          <p:cNvSpPr/>
          <p:nvPr/>
        </p:nvSpPr>
        <p:spPr>
          <a:xfrm>
            <a:off x="7082028" y="748284"/>
            <a:ext cx="1672590" cy="1672590"/>
          </a:xfrm>
          <a:custGeom>
            <a:avLst/>
            <a:gdLst/>
            <a:ahLst/>
            <a:cxnLst/>
            <a:rect l="l" t="t" r="r" b="b"/>
            <a:pathLst>
              <a:path w="1672590" h="1672590">
                <a:moveTo>
                  <a:pt x="4953" y="1667637"/>
                </a:moveTo>
                <a:lnTo>
                  <a:pt x="4953" y="4953"/>
                </a:lnTo>
                <a:lnTo>
                  <a:pt x="1667637" y="4953"/>
                </a:lnTo>
                <a:lnTo>
                  <a:pt x="1667637" y="1667637"/>
                </a:lnTo>
                <a:lnTo>
                  <a:pt x="4953" y="1667637"/>
                </a:lnTo>
                <a:close/>
              </a:path>
            </a:pathLst>
          </a:custGeom>
          <a:ln w="990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1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22" y="758190"/>
            <a:ext cx="1652016" cy="1652778"/>
          </a:xfrm>
          <a:prstGeom prst="rect">
            <a:avLst/>
          </a:prstGeom>
        </p:spPr>
      </p:pic>
      <p:sp>
        <p:nvSpPr>
          <p:cNvPr id="168" name="object 168"/>
          <p:cNvSpPr/>
          <p:nvPr/>
        </p:nvSpPr>
        <p:spPr>
          <a:xfrm>
            <a:off x="5084826" y="752094"/>
            <a:ext cx="1664208" cy="1664969"/>
          </a:xfrm>
          <a:custGeom>
            <a:avLst/>
            <a:gdLst/>
            <a:ahLst/>
            <a:cxnLst/>
            <a:rect l="l" t="t" r="r" b="b"/>
            <a:pathLst>
              <a:path w="1664208" h="1664969">
                <a:moveTo>
                  <a:pt x="3048" y="1661922"/>
                </a:moveTo>
                <a:lnTo>
                  <a:pt x="3048" y="3048"/>
                </a:lnTo>
                <a:lnTo>
                  <a:pt x="1661160" y="3048"/>
                </a:lnTo>
                <a:lnTo>
                  <a:pt x="1661160" y="1661922"/>
                </a:lnTo>
                <a:lnTo>
                  <a:pt x="3048" y="1661922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070098" y="760476"/>
            <a:ext cx="1636014" cy="1636014"/>
          </a:xfrm>
          <a:custGeom>
            <a:avLst/>
            <a:gdLst/>
            <a:ahLst/>
            <a:cxnLst/>
            <a:rect l="l" t="t" r="r" b="b"/>
            <a:pathLst>
              <a:path w="1636014" h="1636014">
                <a:moveTo>
                  <a:pt x="8001" y="1628013"/>
                </a:moveTo>
                <a:lnTo>
                  <a:pt x="8001" y="8001"/>
                </a:lnTo>
                <a:lnTo>
                  <a:pt x="1628013" y="8001"/>
                </a:lnTo>
                <a:lnTo>
                  <a:pt x="1628013" y="1628013"/>
                </a:lnTo>
                <a:lnTo>
                  <a:pt x="8001" y="1628013"/>
                </a:lnTo>
                <a:close/>
              </a:path>
            </a:pathLst>
          </a:custGeom>
          <a:ln w="16002">
            <a:solidFill>
              <a:srgbClr val="579FB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1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94" y="758190"/>
            <a:ext cx="1651254" cy="1651254"/>
          </a:xfrm>
          <a:prstGeom prst="rect">
            <a:avLst/>
          </a:prstGeom>
        </p:spPr>
      </p:pic>
      <p:sp>
        <p:nvSpPr>
          <p:cNvPr id="170" name="object 170"/>
          <p:cNvSpPr/>
          <p:nvPr/>
        </p:nvSpPr>
        <p:spPr>
          <a:xfrm>
            <a:off x="3070098" y="752094"/>
            <a:ext cx="1663445" cy="1663445"/>
          </a:xfrm>
          <a:custGeom>
            <a:avLst/>
            <a:gdLst/>
            <a:ahLst/>
            <a:cxnLst/>
            <a:rect l="l" t="t" r="r" b="b"/>
            <a:pathLst>
              <a:path w="1663445" h="1663445">
                <a:moveTo>
                  <a:pt x="3048" y="1660398"/>
                </a:moveTo>
                <a:lnTo>
                  <a:pt x="3048" y="3048"/>
                </a:lnTo>
                <a:lnTo>
                  <a:pt x="1660398" y="3048"/>
                </a:lnTo>
                <a:lnTo>
                  <a:pt x="1660398" y="1660398"/>
                </a:lnTo>
                <a:lnTo>
                  <a:pt x="3048" y="166039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3172460" y="2533065"/>
            <a:ext cx="1229486" cy="2362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Agrochemicals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172968" y="2843382"/>
            <a:ext cx="92539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1,2,4 Triazinone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185922" y="3000316"/>
            <a:ext cx="86680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33509-43-2)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172968" y="3224383"/>
            <a:ext cx="150619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3-Amino Benzotrifluoride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169920" y="3405701"/>
            <a:ext cx="69078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NO.98-16-8)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172968" y="3635863"/>
            <a:ext cx="150619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2-Amino Benzotrifluoride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166872" y="3804989"/>
            <a:ext cx="712882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88-17-5)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172968" y="4032103"/>
            <a:ext cx="1612723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3-Hydroxy Benzotrifluoride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166872" y="4188073"/>
            <a:ext cx="816832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98-17-9)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184136" y="2533065"/>
            <a:ext cx="1641627" cy="2362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Wood preservatives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184136" y="2778620"/>
            <a:ext cx="1161285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(With pesticide content)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193534" y="3019404"/>
            <a:ext cx="1473856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Protecto B plus premium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193534" y="3296772"/>
            <a:ext cx="1064735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Protecto GLP plus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7193534" y="3573379"/>
            <a:ext cx="105341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Protecto PFB plus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5213096" y="2533065"/>
            <a:ext cx="1354657" cy="2362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Pharmaceuticals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3071622" y="2406396"/>
            <a:ext cx="6096" cy="2106028"/>
          </a:xfrm>
          <a:custGeom>
            <a:avLst/>
            <a:gdLst/>
            <a:ahLst/>
            <a:cxnLst/>
            <a:rect l="l" t="t" r="r" b="b"/>
            <a:pathLst>
              <a:path w="6096" h="2106028">
                <a:moveTo>
                  <a:pt x="3048" y="3048"/>
                </a:moveTo>
                <a:lnTo>
                  <a:pt x="3048" y="2102980"/>
                </a:lnTo>
              </a:path>
            </a:pathLst>
          </a:custGeom>
          <a:ln w="6096">
            <a:solidFill>
              <a:srgbClr val="2121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5226558" y="2814172"/>
            <a:ext cx="514106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Adenine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215128" y="2971106"/>
            <a:ext cx="72888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73-24-5)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226558" y="3195172"/>
            <a:ext cx="41015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3-HAP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5215128" y="3352107"/>
            <a:ext cx="718605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121-71-1)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278130" y="2217171"/>
            <a:ext cx="702211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NEW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278130" y="2502159"/>
            <a:ext cx="1458116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LAUNCHES</a:t>
            </a:r>
            <a:endParaRPr sz="2200">
              <a:latin typeface="Segoe UI Semibold"/>
              <a:cs typeface="Segoe UI Semibold"/>
            </a:endParaRPr>
          </a:p>
        </p:txBody>
      </p:sp>
      <p:pic>
        <p:nvPicPr>
          <p:cNvPr id="214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  <p:sp>
        <p:nvSpPr>
          <p:cNvPr id="172" name="object 172"/>
          <p:cNvSpPr/>
          <p:nvPr/>
        </p:nvSpPr>
        <p:spPr>
          <a:xfrm>
            <a:off x="5088636" y="2406396"/>
            <a:ext cx="6095" cy="2106028"/>
          </a:xfrm>
          <a:custGeom>
            <a:avLst/>
            <a:gdLst/>
            <a:ahLst/>
            <a:cxnLst/>
            <a:rect l="l" t="t" r="r" b="b"/>
            <a:pathLst>
              <a:path w="6095" h="2106028">
                <a:moveTo>
                  <a:pt x="3048" y="3048"/>
                </a:moveTo>
                <a:lnTo>
                  <a:pt x="3048" y="2102980"/>
                </a:lnTo>
              </a:path>
            </a:pathLst>
          </a:custGeom>
          <a:ln w="6096">
            <a:solidFill>
              <a:srgbClr val="2121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088886" y="2406396"/>
            <a:ext cx="6095" cy="2106028"/>
          </a:xfrm>
          <a:custGeom>
            <a:avLst/>
            <a:gdLst/>
            <a:ahLst/>
            <a:cxnLst/>
            <a:rect l="l" t="t" r="r" b="b"/>
            <a:pathLst>
              <a:path w="6095" h="2106028">
                <a:moveTo>
                  <a:pt x="3048" y="3048"/>
                </a:moveTo>
                <a:lnTo>
                  <a:pt x="3048" y="2102980"/>
                </a:lnTo>
              </a:path>
            </a:pathLst>
          </a:custGeom>
          <a:ln w="6096">
            <a:solidFill>
              <a:srgbClr val="2121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text 1"/>
          <p:cNvSpPr txBox="1"/>
          <p:nvPr/>
        </p:nvSpPr>
        <p:spPr>
          <a:xfrm>
            <a:off x="8923528" y="4923859"/>
            <a:ext cx="1236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22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1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21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499"/>
          </a:xfrm>
          <a:prstGeom prst="rect">
            <a:avLst/>
          </a:prstGeom>
        </p:spPr>
      </p:pic>
      <p:pic>
        <p:nvPicPr>
          <p:cNvPr id="21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66" y="757428"/>
            <a:ext cx="1652778" cy="1652778"/>
          </a:xfrm>
          <a:prstGeom prst="rect">
            <a:avLst/>
          </a:prstGeom>
        </p:spPr>
      </p:pic>
      <p:sp>
        <p:nvSpPr>
          <p:cNvPr id="174" name="object 174"/>
          <p:cNvSpPr/>
          <p:nvPr/>
        </p:nvSpPr>
        <p:spPr>
          <a:xfrm>
            <a:off x="3074670" y="751332"/>
            <a:ext cx="1664970" cy="1664969"/>
          </a:xfrm>
          <a:custGeom>
            <a:avLst/>
            <a:gdLst/>
            <a:ahLst/>
            <a:cxnLst/>
            <a:rect l="l" t="t" r="r" b="b"/>
            <a:pathLst>
              <a:path w="1664970" h="1664969">
                <a:moveTo>
                  <a:pt x="3048" y="1661922"/>
                </a:moveTo>
                <a:lnTo>
                  <a:pt x="3048" y="3048"/>
                </a:lnTo>
                <a:lnTo>
                  <a:pt x="1661922" y="3048"/>
                </a:lnTo>
                <a:lnTo>
                  <a:pt x="1661922" y="1661922"/>
                </a:lnTo>
                <a:lnTo>
                  <a:pt x="3048" y="1661922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1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22" y="757428"/>
            <a:ext cx="1652016" cy="1652778"/>
          </a:xfrm>
          <a:prstGeom prst="rect">
            <a:avLst/>
          </a:prstGeom>
        </p:spPr>
      </p:pic>
      <p:sp>
        <p:nvSpPr>
          <p:cNvPr id="175" name="object 175"/>
          <p:cNvSpPr/>
          <p:nvPr/>
        </p:nvSpPr>
        <p:spPr>
          <a:xfrm>
            <a:off x="5084826" y="751332"/>
            <a:ext cx="1664208" cy="1664969"/>
          </a:xfrm>
          <a:custGeom>
            <a:avLst/>
            <a:gdLst/>
            <a:ahLst/>
            <a:cxnLst/>
            <a:rect l="l" t="t" r="r" b="b"/>
            <a:pathLst>
              <a:path w="1664208" h="1664969">
                <a:moveTo>
                  <a:pt x="3048" y="1661922"/>
                </a:moveTo>
                <a:lnTo>
                  <a:pt x="3048" y="3048"/>
                </a:lnTo>
                <a:lnTo>
                  <a:pt x="1661160" y="3048"/>
                </a:lnTo>
                <a:lnTo>
                  <a:pt x="1661160" y="1661922"/>
                </a:lnTo>
                <a:lnTo>
                  <a:pt x="3048" y="1661922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20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34" y="758190"/>
            <a:ext cx="1652778" cy="1652778"/>
          </a:xfrm>
          <a:prstGeom prst="rect">
            <a:avLst/>
          </a:prstGeom>
        </p:spPr>
      </p:pic>
      <p:sp>
        <p:nvSpPr>
          <p:cNvPr id="176" name="object 176"/>
          <p:cNvSpPr/>
          <p:nvPr/>
        </p:nvSpPr>
        <p:spPr>
          <a:xfrm>
            <a:off x="7085838" y="752094"/>
            <a:ext cx="1664970" cy="1664969"/>
          </a:xfrm>
          <a:custGeom>
            <a:avLst/>
            <a:gdLst/>
            <a:ahLst/>
            <a:cxnLst/>
            <a:rect l="l" t="t" r="r" b="b"/>
            <a:pathLst>
              <a:path w="1664970" h="1664969">
                <a:moveTo>
                  <a:pt x="3048" y="1661922"/>
                </a:moveTo>
                <a:lnTo>
                  <a:pt x="3048" y="3048"/>
                </a:lnTo>
                <a:lnTo>
                  <a:pt x="1661922" y="3048"/>
                </a:lnTo>
                <a:lnTo>
                  <a:pt x="1661922" y="1661922"/>
                </a:lnTo>
                <a:lnTo>
                  <a:pt x="3048" y="1661922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3172460" y="2533065"/>
            <a:ext cx="1229486" cy="2362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Agrochemicals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172968" y="2843382"/>
            <a:ext cx="92539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1,2,4 Triazinone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185922" y="3000316"/>
            <a:ext cx="86680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33509-43-2)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172968" y="3224383"/>
            <a:ext cx="150619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3-Amino Benzotrifluoride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169920" y="3405701"/>
            <a:ext cx="69078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NO.98-16-8)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172968" y="3635863"/>
            <a:ext cx="150619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2-Amino Benzotrifluoride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166872" y="3804989"/>
            <a:ext cx="712882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88-17-5)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172968" y="4032103"/>
            <a:ext cx="1612723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3-Hydroxy Benzotrifluoride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166872" y="4188073"/>
            <a:ext cx="816832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98-17-9)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184136" y="2533065"/>
            <a:ext cx="1641627" cy="2362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Wood preservatives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184136" y="2778620"/>
            <a:ext cx="1161285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(With pesticide content)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193534" y="3019404"/>
            <a:ext cx="1473856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Protecto B plus premium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193534" y="3296772"/>
            <a:ext cx="1064735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Protecto GLP plus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7193534" y="3573379"/>
            <a:ext cx="105341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Protecto PFB plus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5213096" y="2533065"/>
            <a:ext cx="1354657" cy="2362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Pharmaceuticals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3071622" y="2406396"/>
            <a:ext cx="6096" cy="2106028"/>
          </a:xfrm>
          <a:custGeom>
            <a:avLst/>
            <a:gdLst/>
            <a:ahLst/>
            <a:cxnLst/>
            <a:rect l="l" t="t" r="r" b="b"/>
            <a:pathLst>
              <a:path w="6096" h="2106028">
                <a:moveTo>
                  <a:pt x="3048" y="3048"/>
                </a:moveTo>
                <a:lnTo>
                  <a:pt x="3048" y="2102980"/>
                </a:lnTo>
              </a:path>
            </a:pathLst>
          </a:custGeom>
          <a:ln w="6096">
            <a:solidFill>
              <a:srgbClr val="2121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5226558" y="2814172"/>
            <a:ext cx="514106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Adenine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215128" y="2971106"/>
            <a:ext cx="72888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73-24-5)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226558" y="3195172"/>
            <a:ext cx="410150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3-HAP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5215128" y="3352107"/>
            <a:ext cx="718605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(CAS NO. 121-71-1)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278130" y="2217171"/>
            <a:ext cx="702211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NEW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278130" y="2502159"/>
            <a:ext cx="1458116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LAUNCHES</a:t>
            </a:r>
            <a:endParaRPr sz="2200">
              <a:latin typeface="Segoe UI Semibold"/>
              <a:cs typeface="Segoe UI Semibold"/>
            </a:endParaRPr>
          </a:p>
        </p:txBody>
      </p:sp>
      <p:pic>
        <p:nvPicPr>
          <p:cNvPr id="221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  <p:sp>
        <p:nvSpPr>
          <p:cNvPr id="178" name="object 178"/>
          <p:cNvSpPr/>
          <p:nvPr/>
        </p:nvSpPr>
        <p:spPr>
          <a:xfrm>
            <a:off x="5088636" y="2406396"/>
            <a:ext cx="6095" cy="2106028"/>
          </a:xfrm>
          <a:custGeom>
            <a:avLst/>
            <a:gdLst/>
            <a:ahLst/>
            <a:cxnLst/>
            <a:rect l="l" t="t" r="r" b="b"/>
            <a:pathLst>
              <a:path w="6095" h="2106028">
                <a:moveTo>
                  <a:pt x="3048" y="3048"/>
                </a:moveTo>
                <a:lnTo>
                  <a:pt x="3048" y="2102980"/>
                </a:lnTo>
              </a:path>
            </a:pathLst>
          </a:custGeom>
          <a:ln w="6096">
            <a:solidFill>
              <a:srgbClr val="2121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088886" y="2406396"/>
            <a:ext cx="6095" cy="2106028"/>
          </a:xfrm>
          <a:custGeom>
            <a:avLst/>
            <a:gdLst/>
            <a:ahLst/>
            <a:cxnLst/>
            <a:rect l="l" t="t" r="r" b="b"/>
            <a:pathLst>
              <a:path w="6095" h="2106028">
                <a:moveTo>
                  <a:pt x="3048" y="3048"/>
                </a:moveTo>
                <a:lnTo>
                  <a:pt x="3048" y="2102980"/>
                </a:lnTo>
              </a:path>
            </a:pathLst>
          </a:custGeom>
          <a:ln w="6096">
            <a:solidFill>
              <a:srgbClr val="21212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text 1"/>
          <p:cNvSpPr txBox="1"/>
          <p:nvPr/>
        </p:nvSpPr>
        <p:spPr>
          <a:xfrm>
            <a:off x="8923528" y="4923859"/>
            <a:ext cx="1236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22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2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673"/>
            <a:ext cx="9186672" cy="5238750"/>
          </a:xfrm>
          <a:prstGeom prst="rect">
            <a:avLst/>
          </a:prstGeom>
        </p:spPr>
      </p:pic>
      <p:pic>
        <p:nvPicPr>
          <p:cNvPr id="22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37" y="0"/>
            <a:ext cx="6727063" cy="5143500"/>
          </a:xfrm>
          <a:prstGeom prst="rect">
            <a:avLst/>
          </a:prstGeom>
        </p:spPr>
      </p:pic>
      <p:pic>
        <p:nvPicPr>
          <p:cNvPr id="22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96" y="83413"/>
            <a:ext cx="6149404" cy="5060086"/>
          </a:xfrm>
          <a:prstGeom prst="rect">
            <a:avLst/>
          </a:prstGeom>
        </p:spPr>
      </p:pic>
      <p:pic>
        <p:nvPicPr>
          <p:cNvPr id="22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0"/>
            <a:ext cx="2228850" cy="1586484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63616" y="2976544"/>
            <a:ext cx="1571378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PHENOL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63616" y="3391072"/>
            <a:ext cx="1631893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PROJECT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23528" y="4923859"/>
            <a:ext cx="1236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23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2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" y="-13716"/>
            <a:ext cx="9198102" cy="5159502"/>
          </a:xfrm>
          <a:prstGeom prst="rect">
            <a:avLst/>
          </a:prstGeom>
        </p:spPr>
      </p:pic>
      <p:pic>
        <p:nvPicPr>
          <p:cNvPr id="22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0" name="object 180"/>
          <p:cNvSpPr/>
          <p:nvPr/>
        </p:nvSpPr>
        <p:spPr>
          <a:xfrm>
            <a:off x="247650" y="411480"/>
            <a:ext cx="8643366" cy="4174235"/>
          </a:xfrm>
          <a:custGeom>
            <a:avLst/>
            <a:gdLst/>
            <a:ahLst/>
            <a:cxnLst/>
            <a:rect l="l" t="t" r="r" b="b"/>
            <a:pathLst>
              <a:path w="8643366" h="4174235">
                <a:moveTo>
                  <a:pt x="0" y="4174236"/>
                </a:moveTo>
                <a:lnTo>
                  <a:pt x="0" y="0"/>
                </a:lnTo>
                <a:lnTo>
                  <a:pt x="8643366" y="0"/>
                </a:lnTo>
                <a:lnTo>
                  <a:pt x="8643366" y="4174236"/>
                </a:lnTo>
                <a:lnTo>
                  <a:pt x="0" y="41742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3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" y="4385310"/>
            <a:ext cx="1026414" cy="75819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05714" y="525023"/>
            <a:ext cx="3047949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MARKET OPPORTUNITY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1993265" y="1483614"/>
            <a:ext cx="1055497" cy="1055497"/>
          </a:xfrm>
          <a:custGeom>
            <a:avLst/>
            <a:gdLst/>
            <a:ahLst/>
            <a:cxnLst/>
            <a:rect l="l" t="t" r="r" b="b"/>
            <a:pathLst>
              <a:path w="1055497" h="1055497">
                <a:moveTo>
                  <a:pt x="527812" y="0"/>
                </a:moveTo>
                <a:cubicBezTo>
                  <a:pt x="819277" y="0"/>
                  <a:pt x="1055497" y="236347"/>
                  <a:pt x="1055497" y="527812"/>
                </a:cubicBezTo>
                <a:cubicBezTo>
                  <a:pt x="1055497" y="819277"/>
                  <a:pt x="819277" y="1055497"/>
                  <a:pt x="527812" y="1055497"/>
                </a:cubicBezTo>
                <a:cubicBezTo>
                  <a:pt x="236347" y="1055497"/>
                  <a:pt x="0" y="819277"/>
                  <a:pt x="0" y="527812"/>
                </a:cubicBezTo>
                <a:cubicBezTo>
                  <a:pt x="0" y="474472"/>
                  <a:pt x="8128" y="421386"/>
                  <a:pt x="24003" y="370586"/>
                </a:cubicBezTo>
                <a:lnTo>
                  <a:pt x="275844" y="449199"/>
                </a:lnTo>
                <a:cubicBezTo>
                  <a:pt x="232537" y="588264"/>
                  <a:pt x="310007" y="736219"/>
                  <a:pt x="449199" y="779653"/>
                </a:cubicBezTo>
                <a:cubicBezTo>
                  <a:pt x="588264" y="823087"/>
                  <a:pt x="736219" y="745490"/>
                  <a:pt x="779653" y="606425"/>
                </a:cubicBezTo>
                <a:cubicBezTo>
                  <a:pt x="823087" y="467233"/>
                  <a:pt x="745490" y="319278"/>
                  <a:pt x="606425" y="275844"/>
                </a:cubicBezTo>
                <a:cubicBezTo>
                  <a:pt x="580898" y="267970"/>
                  <a:pt x="554482" y="263906"/>
                  <a:pt x="527812" y="263906"/>
                </a:cubicBezTo>
                <a:close/>
              </a:path>
            </a:pathLst>
          </a:custGeom>
          <a:solidFill>
            <a:srgbClr val="44C8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986788" y="1477137"/>
            <a:ext cx="1068451" cy="1068450"/>
          </a:xfrm>
          <a:custGeom>
            <a:avLst/>
            <a:gdLst/>
            <a:ahLst/>
            <a:cxnLst/>
            <a:rect l="l" t="t" r="r" b="b"/>
            <a:pathLst>
              <a:path w="1068451" h="1068450">
                <a:moveTo>
                  <a:pt x="534289" y="6477"/>
                </a:moveTo>
                <a:cubicBezTo>
                  <a:pt x="825754" y="6477"/>
                  <a:pt x="1061974" y="242824"/>
                  <a:pt x="1061974" y="534289"/>
                </a:cubicBezTo>
                <a:cubicBezTo>
                  <a:pt x="1061974" y="825754"/>
                  <a:pt x="825754" y="1061974"/>
                  <a:pt x="534289" y="1061974"/>
                </a:cubicBezTo>
                <a:cubicBezTo>
                  <a:pt x="242824" y="1061974"/>
                  <a:pt x="6477" y="825754"/>
                  <a:pt x="6477" y="534289"/>
                </a:cubicBezTo>
                <a:cubicBezTo>
                  <a:pt x="6477" y="480949"/>
                  <a:pt x="14605" y="427863"/>
                  <a:pt x="30480" y="377063"/>
                </a:cubicBezTo>
                <a:lnTo>
                  <a:pt x="282321" y="455676"/>
                </a:lnTo>
                <a:cubicBezTo>
                  <a:pt x="239014" y="594741"/>
                  <a:pt x="316484" y="742696"/>
                  <a:pt x="455676" y="786130"/>
                </a:cubicBezTo>
                <a:cubicBezTo>
                  <a:pt x="594741" y="829564"/>
                  <a:pt x="742696" y="751967"/>
                  <a:pt x="786130" y="612902"/>
                </a:cubicBezTo>
                <a:cubicBezTo>
                  <a:pt x="829564" y="473710"/>
                  <a:pt x="751967" y="325755"/>
                  <a:pt x="612902" y="282321"/>
                </a:cubicBezTo>
                <a:cubicBezTo>
                  <a:pt x="587375" y="274447"/>
                  <a:pt x="560959" y="270383"/>
                  <a:pt x="534289" y="270383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017268" y="1717802"/>
            <a:ext cx="284480" cy="215011"/>
          </a:xfrm>
          <a:custGeom>
            <a:avLst/>
            <a:gdLst/>
            <a:ahLst/>
            <a:cxnLst/>
            <a:rect l="l" t="t" r="r" b="b"/>
            <a:pathLst>
              <a:path w="284480" h="215011">
                <a:moveTo>
                  <a:pt x="0" y="136398"/>
                </a:moveTo>
                <a:cubicBezTo>
                  <a:pt x="15113" y="88011"/>
                  <a:pt x="37083" y="42037"/>
                  <a:pt x="65151" y="0"/>
                </a:cubicBezTo>
                <a:lnTo>
                  <a:pt x="284480" y="146812"/>
                </a:lnTo>
                <a:cubicBezTo>
                  <a:pt x="270383" y="167767"/>
                  <a:pt x="259461" y="190754"/>
                  <a:pt x="251841" y="215011"/>
                </a:cubicBez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010791" y="1711325"/>
            <a:ext cx="297434" cy="227965"/>
          </a:xfrm>
          <a:custGeom>
            <a:avLst/>
            <a:gdLst/>
            <a:ahLst/>
            <a:cxnLst/>
            <a:rect l="l" t="t" r="r" b="b"/>
            <a:pathLst>
              <a:path w="297434" h="227965">
                <a:moveTo>
                  <a:pt x="6477" y="142875"/>
                </a:moveTo>
                <a:cubicBezTo>
                  <a:pt x="21590" y="94488"/>
                  <a:pt x="43560" y="48514"/>
                  <a:pt x="71628" y="6477"/>
                </a:cubicBezTo>
                <a:lnTo>
                  <a:pt x="290957" y="153289"/>
                </a:lnTo>
                <a:cubicBezTo>
                  <a:pt x="276860" y="174244"/>
                  <a:pt x="265938" y="197231"/>
                  <a:pt x="258318" y="221488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082419" y="1483614"/>
            <a:ext cx="438658" cy="381000"/>
          </a:xfrm>
          <a:custGeom>
            <a:avLst/>
            <a:gdLst/>
            <a:ahLst/>
            <a:cxnLst/>
            <a:rect l="l" t="t" r="r" b="b"/>
            <a:pathLst>
              <a:path w="438658" h="381000">
                <a:moveTo>
                  <a:pt x="0" y="234188"/>
                </a:moveTo>
                <a:cubicBezTo>
                  <a:pt x="98044" y="87884"/>
                  <a:pt x="262509" y="0"/>
                  <a:pt x="438658" y="0"/>
                </a:cubicBezTo>
                <a:lnTo>
                  <a:pt x="438658" y="263906"/>
                </a:lnTo>
                <a:cubicBezTo>
                  <a:pt x="350520" y="263906"/>
                  <a:pt x="268351" y="307848"/>
                  <a:pt x="219329" y="381000"/>
                </a:cubicBezTo>
                <a:close/>
              </a:path>
            </a:pathLst>
          </a:custGeom>
          <a:solidFill>
            <a:srgbClr val="12498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075942" y="1477137"/>
            <a:ext cx="451611" cy="393954"/>
          </a:xfrm>
          <a:custGeom>
            <a:avLst/>
            <a:gdLst/>
            <a:ahLst/>
            <a:cxnLst/>
            <a:rect l="l" t="t" r="r" b="b"/>
            <a:pathLst>
              <a:path w="451611" h="393954">
                <a:moveTo>
                  <a:pt x="6477" y="240665"/>
                </a:moveTo>
                <a:cubicBezTo>
                  <a:pt x="104521" y="94361"/>
                  <a:pt x="268986" y="6477"/>
                  <a:pt x="445135" y="6477"/>
                </a:cubicBezTo>
                <a:lnTo>
                  <a:pt x="445135" y="270383"/>
                </a:lnTo>
                <a:cubicBezTo>
                  <a:pt x="356997" y="270383"/>
                  <a:pt x="274828" y="314325"/>
                  <a:pt x="225806" y="387477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2652014" y="2254618"/>
            <a:ext cx="237896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80%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088642" y="1752206"/>
            <a:ext cx="182422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4%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240280" y="1586598"/>
            <a:ext cx="219265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16%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4942205" y="1487296"/>
            <a:ext cx="912495" cy="1055497"/>
          </a:xfrm>
          <a:custGeom>
            <a:avLst/>
            <a:gdLst/>
            <a:ahLst/>
            <a:cxnLst/>
            <a:rect l="l" t="t" r="r" b="b"/>
            <a:pathLst>
              <a:path w="912495" h="1055497">
                <a:moveTo>
                  <a:pt x="384683" y="0"/>
                </a:moveTo>
                <a:cubicBezTo>
                  <a:pt x="676148" y="0"/>
                  <a:pt x="912495" y="236348"/>
                  <a:pt x="912495" y="527813"/>
                </a:cubicBezTo>
                <a:cubicBezTo>
                  <a:pt x="912495" y="819278"/>
                  <a:pt x="676148" y="1055498"/>
                  <a:pt x="384683" y="1055498"/>
                </a:cubicBezTo>
                <a:cubicBezTo>
                  <a:pt x="239014" y="1055498"/>
                  <a:pt x="99822" y="995300"/>
                  <a:pt x="0" y="889001"/>
                </a:cubicBezTo>
                <a:lnTo>
                  <a:pt x="192405" y="708407"/>
                </a:lnTo>
                <a:cubicBezTo>
                  <a:pt x="292100" y="814579"/>
                  <a:pt x="459105" y="819913"/>
                  <a:pt x="565404" y="720091"/>
                </a:cubicBezTo>
                <a:cubicBezTo>
                  <a:pt x="671576" y="620396"/>
                  <a:pt x="676783" y="453391"/>
                  <a:pt x="577088" y="347092"/>
                </a:cubicBezTo>
                <a:cubicBezTo>
                  <a:pt x="527177" y="294006"/>
                  <a:pt x="457581" y="263907"/>
                  <a:pt x="384683" y="263907"/>
                </a:cubicBezTo>
                <a:close/>
              </a:path>
            </a:pathLst>
          </a:custGeom>
          <a:solidFill>
            <a:srgbClr val="79D9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935728" y="1480819"/>
            <a:ext cx="925449" cy="1068451"/>
          </a:xfrm>
          <a:custGeom>
            <a:avLst/>
            <a:gdLst/>
            <a:ahLst/>
            <a:cxnLst/>
            <a:rect l="l" t="t" r="r" b="b"/>
            <a:pathLst>
              <a:path w="925449" h="1068451">
                <a:moveTo>
                  <a:pt x="391160" y="6477"/>
                </a:moveTo>
                <a:cubicBezTo>
                  <a:pt x="682625" y="6477"/>
                  <a:pt x="918972" y="242825"/>
                  <a:pt x="918972" y="534290"/>
                </a:cubicBezTo>
                <a:cubicBezTo>
                  <a:pt x="918972" y="825755"/>
                  <a:pt x="682625" y="1061975"/>
                  <a:pt x="391160" y="1061975"/>
                </a:cubicBezTo>
                <a:cubicBezTo>
                  <a:pt x="245491" y="1061975"/>
                  <a:pt x="106299" y="1001777"/>
                  <a:pt x="6477" y="895478"/>
                </a:cubicBezTo>
                <a:lnTo>
                  <a:pt x="198882" y="714884"/>
                </a:lnTo>
                <a:cubicBezTo>
                  <a:pt x="298577" y="821056"/>
                  <a:pt x="465582" y="826390"/>
                  <a:pt x="571881" y="726568"/>
                </a:cubicBezTo>
                <a:cubicBezTo>
                  <a:pt x="678053" y="626873"/>
                  <a:pt x="683260" y="459868"/>
                  <a:pt x="583565" y="353569"/>
                </a:cubicBezTo>
                <a:cubicBezTo>
                  <a:pt x="533654" y="300483"/>
                  <a:pt x="464058" y="270384"/>
                  <a:pt x="391160" y="270384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799203" y="2015109"/>
            <a:ext cx="335407" cy="361188"/>
          </a:xfrm>
          <a:custGeom>
            <a:avLst/>
            <a:gdLst/>
            <a:ahLst/>
            <a:cxnLst/>
            <a:rect l="l" t="t" r="r" b="b"/>
            <a:pathLst>
              <a:path w="335407" h="361188">
                <a:moveTo>
                  <a:pt x="143002" y="361188"/>
                </a:moveTo>
                <a:cubicBezTo>
                  <a:pt x="51181" y="263398"/>
                  <a:pt x="0" y="134239"/>
                  <a:pt x="0" y="0"/>
                </a:cubicBezTo>
                <a:lnTo>
                  <a:pt x="263906" y="0"/>
                </a:lnTo>
                <a:cubicBezTo>
                  <a:pt x="263906" y="67056"/>
                  <a:pt x="289433" y="131699"/>
                  <a:pt x="335407" y="180594"/>
                </a:cubicBezTo>
                <a:close/>
              </a:path>
            </a:pathLst>
          </a:custGeom>
          <a:solidFill>
            <a:srgbClr val="1FBD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792726" y="2008632"/>
            <a:ext cx="348361" cy="374142"/>
          </a:xfrm>
          <a:custGeom>
            <a:avLst/>
            <a:gdLst/>
            <a:ahLst/>
            <a:cxnLst/>
            <a:rect l="l" t="t" r="r" b="b"/>
            <a:pathLst>
              <a:path w="348361" h="374142">
                <a:moveTo>
                  <a:pt x="149479" y="367665"/>
                </a:moveTo>
                <a:cubicBezTo>
                  <a:pt x="57658" y="269875"/>
                  <a:pt x="6477" y="140716"/>
                  <a:pt x="6477" y="6477"/>
                </a:cubicBezTo>
                <a:lnTo>
                  <a:pt x="270383" y="6477"/>
                </a:lnTo>
                <a:cubicBezTo>
                  <a:pt x="270383" y="73533"/>
                  <a:pt x="295910" y="138176"/>
                  <a:pt x="341884" y="187071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799203" y="1653794"/>
            <a:ext cx="335407" cy="361315"/>
          </a:xfrm>
          <a:custGeom>
            <a:avLst/>
            <a:gdLst/>
            <a:ahLst/>
            <a:cxnLst/>
            <a:rect l="l" t="t" r="r" b="b"/>
            <a:pathLst>
              <a:path w="335407" h="361315">
                <a:moveTo>
                  <a:pt x="0" y="361315"/>
                </a:moveTo>
                <a:cubicBezTo>
                  <a:pt x="0" y="227076"/>
                  <a:pt x="51181" y="97790"/>
                  <a:pt x="143002" y="0"/>
                </a:cubicBezTo>
                <a:lnTo>
                  <a:pt x="335407" y="180594"/>
                </a:lnTo>
                <a:cubicBezTo>
                  <a:pt x="289433" y="229615"/>
                  <a:pt x="263906" y="294132"/>
                  <a:pt x="263906" y="361315"/>
                </a:cubicBez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792726" y="1647317"/>
            <a:ext cx="348361" cy="374269"/>
          </a:xfrm>
          <a:custGeom>
            <a:avLst/>
            <a:gdLst/>
            <a:ahLst/>
            <a:cxnLst/>
            <a:rect l="l" t="t" r="r" b="b"/>
            <a:pathLst>
              <a:path w="348361" h="374269">
                <a:moveTo>
                  <a:pt x="6477" y="367792"/>
                </a:moveTo>
                <a:cubicBezTo>
                  <a:pt x="6477" y="233553"/>
                  <a:pt x="57658" y="104267"/>
                  <a:pt x="149479" y="6477"/>
                </a:cubicBezTo>
                <a:lnTo>
                  <a:pt x="341884" y="187071"/>
                </a:lnTo>
                <a:cubicBezTo>
                  <a:pt x="295910" y="236092"/>
                  <a:pt x="270383" y="300609"/>
                  <a:pt x="270383" y="367792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942205" y="1487296"/>
            <a:ext cx="384683" cy="347091"/>
          </a:xfrm>
          <a:custGeom>
            <a:avLst/>
            <a:gdLst/>
            <a:ahLst/>
            <a:cxnLst/>
            <a:rect l="l" t="t" r="r" b="b"/>
            <a:pathLst>
              <a:path w="384683" h="347091">
                <a:moveTo>
                  <a:pt x="0" y="166498"/>
                </a:moveTo>
                <a:cubicBezTo>
                  <a:pt x="99822" y="60325"/>
                  <a:pt x="239014" y="0"/>
                  <a:pt x="384683" y="0"/>
                </a:cubicBezTo>
                <a:lnTo>
                  <a:pt x="384683" y="263907"/>
                </a:lnTo>
                <a:cubicBezTo>
                  <a:pt x="311912" y="263907"/>
                  <a:pt x="242189" y="294006"/>
                  <a:pt x="192405" y="347092"/>
                </a:cubicBezTo>
                <a:close/>
              </a:path>
            </a:pathLst>
          </a:custGeom>
          <a:solidFill>
            <a:srgbClr val="12498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935728" y="1480819"/>
            <a:ext cx="397637" cy="360045"/>
          </a:xfrm>
          <a:custGeom>
            <a:avLst/>
            <a:gdLst/>
            <a:ahLst/>
            <a:cxnLst/>
            <a:rect l="l" t="t" r="r" b="b"/>
            <a:pathLst>
              <a:path w="397637" h="360045">
                <a:moveTo>
                  <a:pt x="6477" y="172975"/>
                </a:moveTo>
                <a:cubicBezTo>
                  <a:pt x="106299" y="66802"/>
                  <a:pt x="245491" y="6477"/>
                  <a:pt x="391160" y="6477"/>
                </a:cubicBezTo>
                <a:lnTo>
                  <a:pt x="391160" y="270384"/>
                </a:lnTo>
                <a:cubicBezTo>
                  <a:pt x="318389" y="270384"/>
                  <a:pt x="248666" y="300483"/>
                  <a:pt x="198882" y="353569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5575808" y="2107806"/>
            <a:ext cx="237896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63%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864608" y="2085200"/>
            <a:ext cx="219265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12%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864608" y="1793862"/>
            <a:ext cx="219265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12%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075428" y="1576184"/>
            <a:ext cx="219265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13%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314190" y="1166736"/>
            <a:ext cx="1978303" cy="2890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99" spc="10" dirty="0">
                <a:solidFill>
                  <a:srgbClr val="3E3E3E"/>
                </a:solidFill>
                <a:latin typeface="Segoe UI Light"/>
                <a:cs typeface="Segoe UI Light"/>
              </a:rPr>
              <a:t>Estimated Demand for Phenol in 2017-18</a:t>
            </a:r>
            <a:endParaRPr sz="500">
              <a:latin typeface="Segoe UI Light"/>
              <a:cs typeface="Segoe UI Light"/>
            </a:endParaRPr>
          </a:p>
          <a:p>
            <a:pPr marL="689609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3 20,000 MT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965451" y="1166736"/>
            <a:ext cx="1134999" cy="2890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29" spc="10" dirty="0">
                <a:solidFill>
                  <a:srgbClr val="3E3E3E"/>
                </a:solidFill>
                <a:latin typeface="Segoe UI Light"/>
                <a:cs typeface="Segoe UI Light"/>
              </a:rPr>
              <a:t>Phenol Demand - 2014</a:t>
            </a:r>
            <a:endParaRPr sz="600">
              <a:latin typeface="Segoe UI Light"/>
              <a:cs typeface="Segoe UI Light"/>
            </a:endParaRPr>
          </a:p>
          <a:p>
            <a:pPr marL="292608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250,100 MT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993265" y="3263773"/>
            <a:ext cx="1055497" cy="1055433"/>
          </a:xfrm>
          <a:custGeom>
            <a:avLst/>
            <a:gdLst/>
            <a:ahLst/>
            <a:cxnLst/>
            <a:rect l="l" t="t" r="r" b="b"/>
            <a:pathLst>
              <a:path w="1055497" h="1055433">
                <a:moveTo>
                  <a:pt x="527812" y="0"/>
                </a:moveTo>
                <a:cubicBezTo>
                  <a:pt x="819277" y="0"/>
                  <a:pt x="1055497" y="236220"/>
                  <a:pt x="1055497" y="527685"/>
                </a:cubicBezTo>
                <a:cubicBezTo>
                  <a:pt x="1055497" y="819150"/>
                  <a:pt x="819277" y="1055433"/>
                  <a:pt x="527812" y="1055433"/>
                </a:cubicBezTo>
                <a:cubicBezTo>
                  <a:pt x="236347" y="1055433"/>
                  <a:pt x="0" y="819150"/>
                  <a:pt x="0" y="527685"/>
                </a:cubicBezTo>
                <a:cubicBezTo>
                  <a:pt x="0" y="472313"/>
                  <a:pt x="8763" y="417322"/>
                  <a:pt x="25908" y="364617"/>
                </a:cubicBezTo>
                <a:lnTo>
                  <a:pt x="276860" y="446151"/>
                </a:lnTo>
                <a:cubicBezTo>
                  <a:pt x="231775" y="584708"/>
                  <a:pt x="307594" y="733602"/>
                  <a:pt x="446278" y="778637"/>
                </a:cubicBezTo>
                <a:cubicBezTo>
                  <a:pt x="584835" y="823671"/>
                  <a:pt x="733679" y="747826"/>
                  <a:pt x="778764" y="609219"/>
                </a:cubicBezTo>
                <a:cubicBezTo>
                  <a:pt x="823722" y="470662"/>
                  <a:pt x="747903" y="321818"/>
                  <a:pt x="609346" y="276733"/>
                </a:cubicBezTo>
                <a:cubicBezTo>
                  <a:pt x="582930" y="268224"/>
                  <a:pt x="555498" y="263779"/>
                  <a:pt x="527812" y="263779"/>
                </a:cubicBezTo>
                <a:close/>
              </a:path>
            </a:pathLst>
          </a:custGeom>
          <a:solidFill>
            <a:srgbClr val="44C8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986788" y="3257296"/>
            <a:ext cx="1068451" cy="1068387"/>
          </a:xfrm>
          <a:custGeom>
            <a:avLst/>
            <a:gdLst/>
            <a:ahLst/>
            <a:cxnLst/>
            <a:rect l="l" t="t" r="r" b="b"/>
            <a:pathLst>
              <a:path w="1068451" h="1068387">
                <a:moveTo>
                  <a:pt x="534289" y="6477"/>
                </a:moveTo>
                <a:cubicBezTo>
                  <a:pt x="825754" y="6477"/>
                  <a:pt x="1061974" y="242697"/>
                  <a:pt x="1061974" y="534162"/>
                </a:cubicBezTo>
                <a:cubicBezTo>
                  <a:pt x="1061974" y="825627"/>
                  <a:pt x="825754" y="1061910"/>
                  <a:pt x="534289" y="1061910"/>
                </a:cubicBezTo>
                <a:cubicBezTo>
                  <a:pt x="242824" y="1061910"/>
                  <a:pt x="6477" y="825627"/>
                  <a:pt x="6477" y="534162"/>
                </a:cubicBezTo>
                <a:cubicBezTo>
                  <a:pt x="6477" y="478790"/>
                  <a:pt x="15240" y="423799"/>
                  <a:pt x="32385" y="371094"/>
                </a:cubicBezTo>
                <a:lnTo>
                  <a:pt x="283337" y="452628"/>
                </a:lnTo>
                <a:cubicBezTo>
                  <a:pt x="238252" y="591185"/>
                  <a:pt x="314071" y="740079"/>
                  <a:pt x="452755" y="785114"/>
                </a:cubicBezTo>
                <a:cubicBezTo>
                  <a:pt x="591312" y="830148"/>
                  <a:pt x="740156" y="754303"/>
                  <a:pt x="785241" y="615696"/>
                </a:cubicBezTo>
                <a:cubicBezTo>
                  <a:pt x="830199" y="477139"/>
                  <a:pt x="754380" y="328295"/>
                  <a:pt x="615823" y="283210"/>
                </a:cubicBezTo>
                <a:cubicBezTo>
                  <a:pt x="589407" y="274701"/>
                  <a:pt x="561975" y="270256"/>
                  <a:pt x="534289" y="270256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019173" y="3481197"/>
            <a:ext cx="288416" cy="228727"/>
          </a:xfrm>
          <a:custGeom>
            <a:avLst/>
            <a:gdLst/>
            <a:ahLst/>
            <a:cxnLst/>
            <a:rect l="l" t="t" r="r" b="b"/>
            <a:pathLst>
              <a:path w="288416" h="228727">
                <a:moveTo>
                  <a:pt x="0" y="147193"/>
                </a:moveTo>
                <a:cubicBezTo>
                  <a:pt x="17018" y="94488"/>
                  <a:pt x="42418" y="44831"/>
                  <a:pt x="74930" y="0"/>
                </a:cubicBezTo>
                <a:lnTo>
                  <a:pt x="288417" y="155194"/>
                </a:lnTo>
                <a:cubicBezTo>
                  <a:pt x="272161" y="177546"/>
                  <a:pt x="259461" y="202438"/>
                  <a:pt x="250952" y="228727"/>
                </a:cubicBez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012696" y="3474720"/>
            <a:ext cx="301370" cy="241681"/>
          </a:xfrm>
          <a:custGeom>
            <a:avLst/>
            <a:gdLst/>
            <a:ahLst/>
            <a:cxnLst/>
            <a:rect l="l" t="t" r="r" b="b"/>
            <a:pathLst>
              <a:path w="301370" h="241681">
                <a:moveTo>
                  <a:pt x="6477" y="153670"/>
                </a:moveTo>
                <a:cubicBezTo>
                  <a:pt x="23495" y="100965"/>
                  <a:pt x="48895" y="51308"/>
                  <a:pt x="81407" y="6477"/>
                </a:cubicBezTo>
                <a:lnTo>
                  <a:pt x="294894" y="161671"/>
                </a:lnTo>
                <a:cubicBezTo>
                  <a:pt x="278638" y="184023"/>
                  <a:pt x="265938" y="208915"/>
                  <a:pt x="257429" y="235204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094103" y="3263773"/>
            <a:ext cx="426974" cy="372618"/>
          </a:xfrm>
          <a:custGeom>
            <a:avLst/>
            <a:gdLst/>
            <a:ahLst/>
            <a:cxnLst/>
            <a:rect l="l" t="t" r="r" b="b"/>
            <a:pathLst>
              <a:path w="426974" h="372618">
                <a:moveTo>
                  <a:pt x="0" y="217424"/>
                </a:moveTo>
                <a:cubicBezTo>
                  <a:pt x="99314" y="80772"/>
                  <a:pt x="258064" y="0"/>
                  <a:pt x="426974" y="0"/>
                </a:cubicBezTo>
                <a:lnTo>
                  <a:pt x="426974" y="263779"/>
                </a:lnTo>
                <a:cubicBezTo>
                  <a:pt x="342519" y="263779"/>
                  <a:pt x="263144" y="304292"/>
                  <a:pt x="213487" y="372618"/>
                </a:cubicBezTo>
                <a:close/>
              </a:path>
            </a:pathLst>
          </a:custGeom>
          <a:solidFill>
            <a:srgbClr val="12498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087626" y="3257296"/>
            <a:ext cx="439927" cy="385572"/>
          </a:xfrm>
          <a:custGeom>
            <a:avLst/>
            <a:gdLst/>
            <a:ahLst/>
            <a:cxnLst/>
            <a:rect l="l" t="t" r="r" b="b"/>
            <a:pathLst>
              <a:path w="439927" h="385572">
                <a:moveTo>
                  <a:pt x="6477" y="223901"/>
                </a:moveTo>
                <a:cubicBezTo>
                  <a:pt x="105791" y="87249"/>
                  <a:pt x="264541" y="6477"/>
                  <a:pt x="433451" y="6477"/>
                </a:cubicBezTo>
                <a:lnTo>
                  <a:pt x="433451" y="270256"/>
                </a:lnTo>
                <a:cubicBezTo>
                  <a:pt x="348996" y="270256"/>
                  <a:pt x="269621" y="310769"/>
                  <a:pt x="219964" y="379095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2649220" y="3994003"/>
            <a:ext cx="265691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Light"/>
                <a:cs typeface="Segoe UI Light"/>
              </a:rPr>
              <a:t>80%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085340" y="3354685"/>
            <a:ext cx="395841" cy="3420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50114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15%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5%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5016754" y="3267456"/>
            <a:ext cx="837946" cy="1055446"/>
          </a:xfrm>
          <a:custGeom>
            <a:avLst/>
            <a:gdLst/>
            <a:ahLst/>
            <a:cxnLst/>
            <a:rect l="l" t="t" r="r" b="b"/>
            <a:pathLst>
              <a:path w="837946" h="1055446">
                <a:moveTo>
                  <a:pt x="310134" y="0"/>
                </a:moveTo>
                <a:cubicBezTo>
                  <a:pt x="601599" y="0"/>
                  <a:pt x="837946" y="236220"/>
                  <a:pt x="837946" y="527685"/>
                </a:cubicBezTo>
                <a:cubicBezTo>
                  <a:pt x="837946" y="819162"/>
                  <a:pt x="601599" y="1055446"/>
                  <a:pt x="310134" y="1055446"/>
                </a:cubicBezTo>
                <a:cubicBezTo>
                  <a:pt x="198755" y="1055446"/>
                  <a:pt x="90170" y="1020165"/>
                  <a:pt x="0" y="954646"/>
                </a:cubicBezTo>
                <a:lnTo>
                  <a:pt x="155067" y="741172"/>
                </a:lnTo>
                <a:cubicBezTo>
                  <a:pt x="272923" y="826833"/>
                  <a:pt x="438023" y="800697"/>
                  <a:pt x="523621" y="682802"/>
                </a:cubicBezTo>
                <a:cubicBezTo>
                  <a:pt x="609346" y="564896"/>
                  <a:pt x="583184" y="399923"/>
                  <a:pt x="465328" y="314198"/>
                </a:cubicBezTo>
                <a:cubicBezTo>
                  <a:pt x="420243" y="281432"/>
                  <a:pt x="365887" y="263779"/>
                  <a:pt x="310134" y="263779"/>
                </a:cubicBezTo>
                <a:close/>
              </a:path>
            </a:pathLst>
          </a:custGeom>
          <a:solidFill>
            <a:srgbClr val="79D9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010276" y="3260979"/>
            <a:ext cx="850900" cy="1068400"/>
          </a:xfrm>
          <a:custGeom>
            <a:avLst/>
            <a:gdLst/>
            <a:ahLst/>
            <a:cxnLst/>
            <a:rect l="l" t="t" r="r" b="b"/>
            <a:pathLst>
              <a:path w="850900" h="1068400">
                <a:moveTo>
                  <a:pt x="316612" y="6477"/>
                </a:moveTo>
                <a:cubicBezTo>
                  <a:pt x="608077" y="6477"/>
                  <a:pt x="844424" y="242697"/>
                  <a:pt x="844424" y="534162"/>
                </a:cubicBezTo>
                <a:cubicBezTo>
                  <a:pt x="844424" y="825639"/>
                  <a:pt x="608077" y="1061923"/>
                  <a:pt x="316612" y="1061923"/>
                </a:cubicBezTo>
                <a:cubicBezTo>
                  <a:pt x="205233" y="1061923"/>
                  <a:pt x="96648" y="1026642"/>
                  <a:pt x="6478" y="961123"/>
                </a:cubicBezTo>
                <a:lnTo>
                  <a:pt x="161545" y="747649"/>
                </a:lnTo>
                <a:cubicBezTo>
                  <a:pt x="279401" y="833310"/>
                  <a:pt x="444501" y="807174"/>
                  <a:pt x="530099" y="689279"/>
                </a:cubicBezTo>
                <a:cubicBezTo>
                  <a:pt x="615824" y="571373"/>
                  <a:pt x="589662" y="406400"/>
                  <a:pt x="471806" y="320675"/>
                </a:cubicBezTo>
                <a:cubicBezTo>
                  <a:pt x="426721" y="287909"/>
                  <a:pt x="372365" y="270256"/>
                  <a:pt x="316612" y="270256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88916" y="3761994"/>
            <a:ext cx="382905" cy="460108"/>
          </a:xfrm>
          <a:custGeom>
            <a:avLst/>
            <a:gdLst/>
            <a:ahLst/>
            <a:cxnLst/>
            <a:rect l="l" t="t" r="r" b="b"/>
            <a:pathLst>
              <a:path w="382905" h="460108">
                <a:moveTo>
                  <a:pt x="227838" y="460108"/>
                </a:moveTo>
                <a:cubicBezTo>
                  <a:pt x="81661" y="353923"/>
                  <a:pt x="0" y="180340"/>
                  <a:pt x="11303" y="0"/>
                </a:cubicBezTo>
                <a:lnTo>
                  <a:pt x="274701" y="16637"/>
                </a:lnTo>
                <a:cubicBezTo>
                  <a:pt x="268986" y="106807"/>
                  <a:pt x="309880" y="193535"/>
                  <a:pt x="382905" y="246634"/>
                </a:cubicBezTo>
                <a:close/>
              </a:path>
            </a:pathLst>
          </a:custGeom>
          <a:solidFill>
            <a:srgbClr val="1FBD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782438" y="3755517"/>
            <a:ext cx="395860" cy="473062"/>
          </a:xfrm>
          <a:custGeom>
            <a:avLst/>
            <a:gdLst/>
            <a:ahLst/>
            <a:cxnLst/>
            <a:rect l="l" t="t" r="r" b="b"/>
            <a:pathLst>
              <a:path w="395860" h="473062">
                <a:moveTo>
                  <a:pt x="234316" y="466585"/>
                </a:moveTo>
                <a:cubicBezTo>
                  <a:pt x="88139" y="360400"/>
                  <a:pt x="6478" y="186817"/>
                  <a:pt x="17781" y="6477"/>
                </a:cubicBezTo>
                <a:lnTo>
                  <a:pt x="281179" y="23114"/>
                </a:lnTo>
                <a:cubicBezTo>
                  <a:pt x="275464" y="113284"/>
                  <a:pt x="316358" y="200012"/>
                  <a:pt x="389383" y="253111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800219" y="3410458"/>
            <a:ext cx="346075" cy="368173"/>
          </a:xfrm>
          <a:custGeom>
            <a:avLst/>
            <a:gdLst/>
            <a:ahLst/>
            <a:cxnLst/>
            <a:rect l="l" t="t" r="r" b="b"/>
            <a:pathLst>
              <a:path w="346075" h="368173">
                <a:moveTo>
                  <a:pt x="0" y="351536"/>
                </a:moveTo>
                <a:cubicBezTo>
                  <a:pt x="8382" y="217551"/>
                  <a:pt x="67564" y="91821"/>
                  <a:pt x="165481" y="0"/>
                </a:cubicBezTo>
                <a:lnTo>
                  <a:pt x="346075" y="192278"/>
                </a:lnTo>
                <a:cubicBezTo>
                  <a:pt x="297180" y="238252"/>
                  <a:pt x="267589" y="301117"/>
                  <a:pt x="263398" y="368173"/>
                </a:cubicBez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793742" y="3403981"/>
            <a:ext cx="359029" cy="381127"/>
          </a:xfrm>
          <a:custGeom>
            <a:avLst/>
            <a:gdLst/>
            <a:ahLst/>
            <a:cxnLst/>
            <a:rect l="l" t="t" r="r" b="b"/>
            <a:pathLst>
              <a:path w="359029" h="381127">
                <a:moveTo>
                  <a:pt x="6477" y="358013"/>
                </a:moveTo>
                <a:cubicBezTo>
                  <a:pt x="14859" y="224028"/>
                  <a:pt x="74041" y="98298"/>
                  <a:pt x="171958" y="6477"/>
                </a:cubicBezTo>
                <a:lnTo>
                  <a:pt x="352552" y="198755"/>
                </a:lnTo>
                <a:cubicBezTo>
                  <a:pt x="303657" y="244729"/>
                  <a:pt x="274066" y="307594"/>
                  <a:pt x="269875" y="374650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965700" y="3267456"/>
            <a:ext cx="361188" cy="335280"/>
          </a:xfrm>
          <a:custGeom>
            <a:avLst/>
            <a:gdLst/>
            <a:ahLst/>
            <a:cxnLst/>
            <a:rect l="l" t="t" r="r" b="b"/>
            <a:pathLst>
              <a:path w="361188" h="335280">
                <a:moveTo>
                  <a:pt x="0" y="143002"/>
                </a:moveTo>
                <a:cubicBezTo>
                  <a:pt x="97790" y="51054"/>
                  <a:pt x="226949" y="0"/>
                  <a:pt x="361188" y="0"/>
                </a:cubicBezTo>
                <a:lnTo>
                  <a:pt x="361188" y="263779"/>
                </a:lnTo>
                <a:cubicBezTo>
                  <a:pt x="294132" y="263779"/>
                  <a:pt x="229489" y="289433"/>
                  <a:pt x="180594" y="335280"/>
                </a:cubicBezTo>
                <a:close/>
              </a:path>
            </a:pathLst>
          </a:custGeom>
          <a:solidFill>
            <a:srgbClr val="12498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959223" y="3260979"/>
            <a:ext cx="374142" cy="348234"/>
          </a:xfrm>
          <a:custGeom>
            <a:avLst/>
            <a:gdLst/>
            <a:ahLst/>
            <a:cxnLst/>
            <a:rect l="l" t="t" r="r" b="b"/>
            <a:pathLst>
              <a:path w="374142" h="348234">
                <a:moveTo>
                  <a:pt x="6477" y="149479"/>
                </a:moveTo>
                <a:cubicBezTo>
                  <a:pt x="104267" y="57531"/>
                  <a:pt x="233426" y="6477"/>
                  <a:pt x="367665" y="6477"/>
                </a:cubicBezTo>
                <a:lnTo>
                  <a:pt x="367665" y="270256"/>
                </a:lnTo>
                <a:cubicBezTo>
                  <a:pt x="300609" y="270256"/>
                  <a:pt x="235966" y="295910"/>
                  <a:pt x="187071" y="341757"/>
                </a:cubicBez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5588000" y="3833475"/>
            <a:ext cx="265691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Light"/>
                <a:cs typeface="Segoe UI Light"/>
              </a:rPr>
              <a:t>60%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863084" y="3879703"/>
            <a:ext cx="245728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16%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4863084" y="3542645"/>
            <a:ext cx="245728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12%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5075682" y="3343000"/>
            <a:ext cx="245727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12%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4280916" y="2947022"/>
            <a:ext cx="2044101" cy="2890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39" spc="10" dirty="0">
                <a:solidFill>
                  <a:srgbClr val="3E3E3E"/>
                </a:solidFill>
                <a:latin typeface="Segoe UI Light"/>
                <a:cs typeface="Segoe UI Light"/>
              </a:rPr>
              <a:t>Estimated Demand for Acetone in 2017-18</a:t>
            </a:r>
            <a:endParaRPr sz="500">
              <a:latin typeface="Segoe UI Light"/>
              <a:cs typeface="Segoe UI Light"/>
            </a:endParaRPr>
          </a:p>
          <a:p>
            <a:pPr marL="722376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3 20,000 MT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932178" y="2947022"/>
            <a:ext cx="1199616" cy="2890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29" spc="10" dirty="0">
                <a:solidFill>
                  <a:srgbClr val="3E3E3E"/>
                </a:solidFill>
                <a:latin typeface="Segoe UI Light"/>
                <a:cs typeface="Segoe UI Light"/>
              </a:rPr>
              <a:t>Acetone Demand - 2014</a:t>
            </a:r>
            <a:endParaRPr sz="600">
              <a:latin typeface="Segoe UI Light"/>
              <a:cs typeface="Segoe UI Light"/>
            </a:endParaRPr>
          </a:p>
          <a:p>
            <a:pPr marL="325373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156,734 MT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6995922" y="2449830"/>
            <a:ext cx="1488186" cy="562356"/>
          </a:xfrm>
          <a:custGeom>
            <a:avLst/>
            <a:gdLst/>
            <a:ahLst/>
            <a:cxnLst/>
            <a:rect l="l" t="t" r="r" b="b"/>
            <a:pathLst>
              <a:path w="1488186" h="562356">
                <a:moveTo>
                  <a:pt x="0" y="93726"/>
                </a:moveTo>
                <a:cubicBezTo>
                  <a:pt x="0" y="41910"/>
                  <a:pt x="41909" y="0"/>
                  <a:pt x="93726" y="0"/>
                </a:cubicBezTo>
                <a:lnTo>
                  <a:pt x="1394460" y="0"/>
                </a:lnTo>
                <a:cubicBezTo>
                  <a:pt x="1446276" y="0"/>
                  <a:pt x="1488186" y="41910"/>
                  <a:pt x="1488186" y="93726"/>
                </a:cubicBezTo>
                <a:lnTo>
                  <a:pt x="1488186" y="468630"/>
                </a:lnTo>
                <a:cubicBezTo>
                  <a:pt x="1488186" y="520446"/>
                  <a:pt x="1446276" y="562356"/>
                  <a:pt x="1394460" y="562356"/>
                </a:cubicBezTo>
                <a:lnTo>
                  <a:pt x="93726" y="562356"/>
                </a:lnTo>
                <a:cubicBezTo>
                  <a:pt x="41909" y="562356"/>
                  <a:pt x="0" y="520446"/>
                  <a:pt x="0" y="468630"/>
                </a:cubicBezTo>
                <a:close/>
              </a:path>
            </a:pathLst>
          </a:custGeom>
          <a:solidFill>
            <a:srgbClr val="1FBD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7100824" y="2506540"/>
            <a:ext cx="1258320" cy="4385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The plant at Dahej will help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substitute the imports and give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DNL a market leadership position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Light"/>
                <a:cs typeface="Segoe UI Light"/>
              </a:rPr>
              <a:t>for phenol &amp; acetone in India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5462397" y="1612773"/>
            <a:ext cx="2030730" cy="758190"/>
          </a:xfrm>
          <a:custGeom>
            <a:avLst/>
            <a:gdLst/>
            <a:ahLst/>
            <a:cxnLst/>
            <a:rect l="l" t="t" r="r" b="b"/>
            <a:pathLst>
              <a:path w="2030730" h="758190">
                <a:moveTo>
                  <a:pt x="38100" y="30098"/>
                </a:moveTo>
                <a:lnTo>
                  <a:pt x="54102" y="30098"/>
                </a:lnTo>
                <a:lnTo>
                  <a:pt x="54102" y="46101"/>
                </a:lnTo>
                <a:lnTo>
                  <a:pt x="38100" y="46101"/>
                </a:lnTo>
                <a:close/>
                <a:moveTo>
                  <a:pt x="70104" y="30098"/>
                </a:moveTo>
                <a:lnTo>
                  <a:pt x="86106" y="30098"/>
                </a:lnTo>
                <a:lnTo>
                  <a:pt x="86106" y="46101"/>
                </a:lnTo>
                <a:lnTo>
                  <a:pt x="70104" y="46101"/>
                </a:lnTo>
                <a:close/>
                <a:moveTo>
                  <a:pt x="102108" y="30098"/>
                </a:moveTo>
                <a:lnTo>
                  <a:pt x="118110" y="30098"/>
                </a:lnTo>
                <a:lnTo>
                  <a:pt x="118110" y="46101"/>
                </a:lnTo>
                <a:lnTo>
                  <a:pt x="102108" y="46101"/>
                </a:lnTo>
                <a:close/>
                <a:moveTo>
                  <a:pt x="134112" y="30098"/>
                </a:moveTo>
                <a:lnTo>
                  <a:pt x="150114" y="30098"/>
                </a:lnTo>
                <a:lnTo>
                  <a:pt x="150114" y="46101"/>
                </a:lnTo>
                <a:lnTo>
                  <a:pt x="134112" y="46101"/>
                </a:lnTo>
                <a:close/>
                <a:moveTo>
                  <a:pt x="166116" y="30098"/>
                </a:moveTo>
                <a:lnTo>
                  <a:pt x="182118" y="30098"/>
                </a:lnTo>
                <a:lnTo>
                  <a:pt x="182118" y="46101"/>
                </a:lnTo>
                <a:lnTo>
                  <a:pt x="166116" y="46101"/>
                </a:lnTo>
                <a:close/>
                <a:moveTo>
                  <a:pt x="198120" y="30098"/>
                </a:moveTo>
                <a:lnTo>
                  <a:pt x="214122" y="30098"/>
                </a:lnTo>
                <a:lnTo>
                  <a:pt x="214122" y="46101"/>
                </a:lnTo>
                <a:lnTo>
                  <a:pt x="198120" y="46101"/>
                </a:lnTo>
                <a:close/>
                <a:moveTo>
                  <a:pt x="230124" y="30098"/>
                </a:moveTo>
                <a:lnTo>
                  <a:pt x="246126" y="30098"/>
                </a:lnTo>
                <a:lnTo>
                  <a:pt x="246126" y="46101"/>
                </a:lnTo>
                <a:lnTo>
                  <a:pt x="230124" y="46101"/>
                </a:lnTo>
                <a:close/>
                <a:moveTo>
                  <a:pt x="262128" y="30098"/>
                </a:moveTo>
                <a:lnTo>
                  <a:pt x="278130" y="30098"/>
                </a:lnTo>
                <a:lnTo>
                  <a:pt x="278130" y="46101"/>
                </a:lnTo>
                <a:lnTo>
                  <a:pt x="262128" y="46101"/>
                </a:lnTo>
                <a:close/>
                <a:moveTo>
                  <a:pt x="294132" y="30098"/>
                </a:moveTo>
                <a:lnTo>
                  <a:pt x="310134" y="30098"/>
                </a:lnTo>
                <a:lnTo>
                  <a:pt x="310134" y="46101"/>
                </a:lnTo>
                <a:lnTo>
                  <a:pt x="294132" y="46101"/>
                </a:lnTo>
                <a:close/>
                <a:moveTo>
                  <a:pt x="326136" y="30098"/>
                </a:moveTo>
                <a:lnTo>
                  <a:pt x="342138" y="30098"/>
                </a:lnTo>
                <a:lnTo>
                  <a:pt x="342138" y="46101"/>
                </a:lnTo>
                <a:lnTo>
                  <a:pt x="326136" y="46101"/>
                </a:lnTo>
                <a:close/>
                <a:moveTo>
                  <a:pt x="358140" y="30098"/>
                </a:moveTo>
                <a:lnTo>
                  <a:pt x="374142" y="30098"/>
                </a:lnTo>
                <a:lnTo>
                  <a:pt x="374142" y="46101"/>
                </a:lnTo>
                <a:lnTo>
                  <a:pt x="358140" y="46101"/>
                </a:lnTo>
                <a:close/>
                <a:moveTo>
                  <a:pt x="390144" y="30098"/>
                </a:moveTo>
                <a:lnTo>
                  <a:pt x="406146" y="30098"/>
                </a:lnTo>
                <a:lnTo>
                  <a:pt x="406146" y="46101"/>
                </a:lnTo>
                <a:lnTo>
                  <a:pt x="390144" y="46101"/>
                </a:lnTo>
                <a:close/>
                <a:moveTo>
                  <a:pt x="422148" y="30098"/>
                </a:moveTo>
                <a:lnTo>
                  <a:pt x="438150" y="30098"/>
                </a:lnTo>
                <a:lnTo>
                  <a:pt x="438150" y="46101"/>
                </a:lnTo>
                <a:lnTo>
                  <a:pt x="422148" y="46101"/>
                </a:lnTo>
                <a:close/>
                <a:moveTo>
                  <a:pt x="454152" y="30098"/>
                </a:moveTo>
                <a:lnTo>
                  <a:pt x="470154" y="30098"/>
                </a:lnTo>
                <a:lnTo>
                  <a:pt x="470154" y="46101"/>
                </a:lnTo>
                <a:lnTo>
                  <a:pt x="454152" y="46101"/>
                </a:lnTo>
                <a:close/>
                <a:moveTo>
                  <a:pt x="486156" y="30098"/>
                </a:moveTo>
                <a:lnTo>
                  <a:pt x="502158" y="30098"/>
                </a:lnTo>
                <a:lnTo>
                  <a:pt x="502158" y="46101"/>
                </a:lnTo>
                <a:lnTo>
                  <a:pt x="486156" y="46101"/>
                </a:lnTo>
                <a:close/>
                <a:moveTo>
                  <a:pt x="518160" y="30098"/>
                </a:moveTo>
                <a:lnTo>
                  <a:pt x="534162" y="30098"/>
                </a:lnTo>
                <a:lnTo>
                  <a:pt x="534162" y="46101"/>
                </a:lnTo>
                <a:lnTo>
                  <a:pt x="518160" y="46101"/>
                </a:lnTo>
                <a:close/>
                <a:moveTo>
                  <a:pt x="550164" y="30098"/>
                </a:moveTo>
                <a:lnTo>
                  <a:pt x="566166" y="30098"/>
                </a:lnTo>
                <a:lnTo>
                  <a:pt x="566166" y="46101"/>
                </a:lnTo>
                <a:lnTo>
                  <a:pt x="550164" y="46101"/>
                </a:lnTo>
                <a:close/>
                <a:moveTo>
                  <a:pt x="582168" y="30098"/>
                </a:moveTo>
                <a:lnTo>
                  <a:pt x="598170" y="30098"/>
                </a:lnTo>
                <a:lnTo>
                  <a:pt x="598170" y="46101"/>
                </a:lnTo>
                <a:lnTo>
                  <a:pt x="582168" y="46101"/>
                </a:lnTo>
                <a:close/>
                <a:moveTo>
                  <a:pt x="614172" y="30098"/>
                </a:moveTo>
                <a:lnTo>
                  <a:pt x="630174" y="30098"/>
                </a:lnTo>
                <a:lnTo>
                  <a:pt x="630174" y="46101"/>
                </a:lnTo>
                <a:lnTo>
                  <a:pt x="614172" y="46101"/>
                </a:lnTo>
                <a:close/>
                <a:moveTo>
                  <a:pt x="646176" y="30098"/>
                </a:moveTo>
                <a:lnTo>
                  <a:pt x="662178" y="30098"/>
                </a:lnTo>
                <a:lnTo>
                  <a:pt x="662178" y="46101"/>
                </a:lnTo>
                <a:lnTo>
                  <a:pt x="646176" y="46101"/>
                </a:lnTo>
                <a:close/>
                <a:moveTo>
                  <a:pt x="678180" y="30098"/>
                </a:moveTo>
                <a:lnTo>
                  <a:pt x="694182" y="30098"/>
                </a:lnTo>
                <a:lnTo>
                  <a:pt x="694182" y="46101"/>
                </a:lnTo>
                <a:lnTo>
                  <a:pt x="678180" y="46101"/>
                </a:lnTo>
                <a:close/>
                <a:moveTo>
                  <a:pt x="710184" y="30098"/>
                </a:moveTo>
                <a:lnTo>
                  <a:pt x="726186" y="30098"/>
                </a:lnTo>
                <a:lnTo>
                  <a:pt x="726186" y="46101"/>
                </a:lnTo>
                <a:lnTo>
                  <a:pt x="710184" y="46101"/>
                </a:lnTo>
                <a:close/>
                <a:moveTo>
                  <a:pt x="742188" y="30098"/>
                </a:moveTo>
                <a:lnTo>
                  <a:pt x="758190" y="30098"/>
                </a:lnTo>
                <a:lnTo>
                  <a:pt x="758190" y="46101"/>
                </a:lnTo>
                <a:lnTo>
                  <a:pt x="742188" y="46101"/>
                </a:lnTo>
                <a:close/>
                <a:moveTo>
                  <a:pt x="774192" y="30098"/>
                </a:moveTo>
                <a:lnTo>
                  <a:pt x="790194" y="30098"/>
                </a:lnTo>
                <a:lnTo>
                  <a:pt x="790194" y="46101"/>
                </a:lnTo>
                <a:lnTo>
                  <a:pt x="774192" y="46101"/>
                </a:lnTo>
                <a:close/>
                <a:moveTo>
                  <a:pt x="806196" y="30098"/>
                </a:moveTo>
                <a:lnTo>
                  <a:pt x="822198" y="30098"/>
                </a:lnTo>
                <a:lnTo>
                  <a:pt x="822198" y="46101"/>
                </a:lnTo>
                <a:lnTo>
                  <a:pt x="806196" y="46101"/>
                </a:lnTo>
                <a:close/>
                <a:moveTo>
                  <a:pt x="838200" y="30098"/>
                </a:moveTo>
                <a:lnTo>
                  <a:pt x="854202" y="30098"/>
                </a:lnTo>
                <a:lnTo>
                  <a:pt x="854202" y="46101"/>
                </a:lnTo>
                <a:lnTo>
                  <a:pt x="838200" y="46101"/>
                </a:lnTo>
                <a:close/>
                <a:moveTo>
                  <a:pt x="870204" y="30098"/>
                </a:moveTo>
                <a:lnTo>
                  <a:pt x="886206" y="30098"/>
                </a:lnTo>
                <a:lnTo>
                  <a:pt x="886206" y="46101"/>
                </a:lnTo>
                <a:lnTo>
                  <a:pt x="870204" y="46101"/>
                </a:lnTo>
                <a:close/>
                <a:moveTo>
                  <a:pt x="902208" y="30098"/>
                </a:moveTo>
                <a:lnTo>
                  <a:pt x="918210" y="30098"/>
                </a:lnTo>
                <a:lnTo>
                  <a:pt x="918210" y="46101"/>
                </a:lnTo>
                <a:lnTo>
                  <a:pt x="902208" y="46101"/>
                </a:lnTo>
                <a:close/>
                <a:moveTo>
                  <a:pt x="934212" y="30098"/>
                </a:moveTo>
                <a:lnTo>
                  <a:pt x="950214" y="30098"/>
                </a:lnTo>
                <a:lnTo>
                  <a:pt x="950214" y="46101"/>
                </a:lnTo>
                <a:lnTo>
                  <a:pt x="934212" y="46101"/>
                </a:lnTo>
                <a:close/>
                <a:moveTo>
                  <a:pt x="966216" y="30098"/>
                </a:moveTo>
                <a:lnTo>
                  <a:pt x="982218" y="30098"/>
                </a:lnTo>
                <a:lnTo>
                  <a:pt x="982218" y="46101"/>
                </a:lnTo>
                <a:lnTo>
                  <a:pt x="966216" y="46101"/>
                </a:lnTo>
                <a:close/>
                <a:moveTo>
                  <a:pt x="998220" y="30098"/>
                </a:moveTo>
                <a:lnTo>
                  <a:pt x="1014222" y="30098"/>
                </a:lnTo>
                <a:lnTo>
                  <a:pt x="1014222" y="46101"/>
                </a:lnTo>
                <a:lnTo>
                  <a:pt x="998220" y="46101"/>
                </a:lnTo>
                <a:close/>
                <a:moveTo>
                  <a:pt x="1030224" y="30098"/>
                </a:moveTo>
                <a:lnTo>
                  <a:pt x="1046226" y="30098"/>
                </a:lnTo>
                <a:lnTo>
                  <a:pt x="1046226" y="46101"/>
                </a:lnTo>
                <a:lnTo>
                  <a:pt x="1030224" y="46101"/>
                </a:lnTo>
                <a:close/>
                <a:moveTo>
                  <a:pt x="1062228" y="30098"/>
                </a:moveTo>
                <a:lnTo>
                  <a:pt x="1078230" y="30098"/>
                </a:lnTo>
                <a:lnTo>
                  <a:pt x="1078230" y="46101"/>
                </a:lnTo>
                <a:lnTo>
                  <a:pt x="1062228" y="46101"/>
                </a:lnTo>
                <a:close/>
                <a:moveTo>
                  <a:pt x="1094232" y="30098"/>
                </a:moveTo>
                <a:lnTo>
                  <a:pt x="1110234" y="30098"/>
                </a:lnTo>
                <a:lnTo>
                  <a:pt x="1110234" y="46101"/>
                </a:lnTo>
                <a:lnTo>
                  <a:pt x="1094232" y="46101"/>
                </a:lnTo>
                <a:close/>
                <a:moveTo>
                  <a:pt x="1126235" y="30098"/>
                </a:moveTo>
                <a:lnTo>
                  <a:pt x="1142238" y="30098"/>
                </a:lnTo>
                <a:lnTo>
                  <a:pt x="1142238" y="46101"/>
                </a:lnTo>
                <a:lnTo>
                  <a:pt x="1126235" y="46101"/>
                </a:lnTo>
                <a:close/>
                <a:moveTo>
                  <a:pt x="1158240" y="30098"/>
                </a:moveTo>
                <a:lnTo>
                  <a:pt x="1174242" y="30098"/>
                </a:lnTo>
                <a:lnTo>
                  <a:pt x="1174242" y="46101"/>
                </a:lnTo>
                <a:lnTo>
                  <a:pt x="1158240" y="46101"/>
                </a:lnTo>
                <a:close/>
                <a:moveTo>
                  <a:pt x="1190244" y="30098"/>
                </a:moveTo>
                <a:lnTo>
                  <a:pt x="1206246" y="30098"/>
                </a:lnTo>
                <a:lnTo>
                  <a:pt x="1206246" y="46101"/>
                </a:lnTo>
                <a:lnTo>
                  <a:pt x="1190244" y="46101"/>
                </a:lnTo>
                <a:close/>
                <a:moveTo>
                  <a:pt x="1222247" y="30098"/>
                </a:moveTo>
                <a:lnTo>
                  <a:pt x="1238250" y="30098"/>
                </a:lnTo>
                <a:lnTo>
                  <a:pt x="1238250" y="46101"/>
                </a:lnTo>
                <a:lnTo>
                  <a:pt x="1222247" y="46101"/>
                </a:lnTo>
                <a:close/>
                <a:moveTo>
                  <a:pt x="1254252" y="30098"/>
                </a:moveTo>
                <a:lnTo>
                  <a:pt x="1270254" y="30098"/>
                </a:lnTo>
                <a:lnTo>
                  <a:pt x="1270254" y="46101"/>
                </a:lnTo>
                <a:lnTo>
                  <a:pt x="1254252" y="46101"/>
                </a:lnTo>
                <a:close/>
                <a:moveTo>
                  <a:pt x="1286256" y="30098"/>
                </a:moveTo>
                <a:lnTo>
                  <a:pt x="1302258" y="30098"/>
                </a:lnTo>
                <a:lnTo>
                  <a:pt x="1302258" y="46101"/>
                </a:lnTo>
                <a:lnTo>
                  <a:pt x="1286256" y="46101"/>
                </a:lnTo>
                <a:close/>
                <a:moveTo>
                  <a:pt x="1318259" y="30098"/>
                </a:moveTo>
                <a:lnTo>
                  <a:pt x="1334262" y="30098"/>
                </a:lnTo>
                <a:lnTo>
                  <a:pt x="1334262" y="46101"/>
                </a:lnTo>
                <a:lnTo>
                  <a:pt x="1318259" y="46101"/>
                </a:lnTo>
                <a:close/>
                <a:moveTo>
                  <a:pt x="1350264" y="30098"/>
                </a:moveTo>
                <a:lnTo>
                  <a:pt x="1366266" y="30098"/>
                </a:lnTo>
                <a:lnTo>
                  <a:pt x="1366266" y="46101"/>
                </a:lnTo>
                <a:lnTo>
                  <a:pt x="1350264" y="46101"/>
                </a:lnTo>
                <a:close/>
                <a:moveTo>
                  <a:pt x="1382268" y="30098"/>
                </a:moveTo>
                <a:lnTo>
                  <a:pt x="1398270" y="30098"/>
                </a:lnTo>
                <a:lnTo>
                  <a:pt x="1398270" y="46101"/>
                </a:lnTo>
                <a:lnTo>
                  <a:pt x="1382268" y="46101"/>
                </a:lnTo>
                <a:close/>
                <a:moveTo>
                  <a:pt x="1414271" y="30098"/>
                </a:moveTo>
                <a:lnTo>
                  <a:pt x="1430274" y="30098"/>
                </a:lnTo>
                <a:lnTo>
                  <a:pt x="1430274" y="46101"/>
                </a:lnTo>
                <a:lnTo>
                  <a:pt x="1414271" y="46101"/>
                </a:lnTo>
                <a:close/>
                <a:moveTo>
                  <a:pt x="1446276" y="30098"/>
                </a:moveTo>
                <a:lnTo>
                  <a:pt x="1462278" y="30098"/>
                </a:lnTo>
                <a:lnTo>
                  <a:pt x="1462278" y="46101"/>
                </a:lnTo>
                <a:lnTo>
                  <a:pt x="1446276" y="46101"/>
                </a:lnTo>
                <a:close/>
                <a:moveTo>
                  <a:pt x="1478280" y="30098"/>
                </a:moveTo>
                <a:lnTo>
                  <a:pt x="1494282" y="30098"/>
                </a:lnTo>
                <a:lnTo>
                  <a:pt x="1494282" y="46101"/>
                </a:lnTo>
                <a:lnTo>
                  <a:pt x="1478280" y="46101"/>
                </a:lnTo>
                <a:close/>
                <a:moveTo>
                  <a:pt x="1510284" y="30098"/>
                </a:moveTo>
                <a:lnTo>
                  <a:pt x="1526285" y="30098"/>
                </a:lnTo>
                <a:lnTo>
                  <a:pt x="1526285" y="46101"/>
                </a:lnTo>
                <a:lnTo>
                  <a:pt x="1510284" y="46101"/>
                </a:lnTo>
                <a:close/>
                <a:moveTo>
                  <a:pt x="1542288" y="30098"/>
                </a:moveTo>
                <a:lnTo>
                  <a:pt x="1558290" y="30098"/>
                </a:lnTo>
                <a:lnTo>
                  <a:pt x="1558290" y="46101"/>
                </a:lnTo>
                <a:lnTo>
                  <a:pt x="1542288" y="46101"/>
                </a:lnTo>
                <a:close/>
                <a:moveTo>
                  <a:pt x="1574292" y="30098"/>
                </a:moveTo>
                <a:lnTo>
                  <a:pt x="1590294" y="30098"/>
                </a:lnTo>
                <a:lnTo>
                  <a:pt x="1590294" y="46101"/>
                </a:lnTo>
                <a:lnTo>
                  <a:pt x="1574292" y="46101"/>
                </a:lnTo>
                <a:close/>
                <a:moveTo>
                  <a:pt x="1606296" y="30098"/>
                </a:moveTo>
                <a:lnTo>
                  <a:pt x="1622297" y="30098"/>
                </a:lnTo>
                <a:lnTo>
                  <a:pt x="1622297" y="46101"/>
                </a:lnTo>
                <a:lnTo>
                  <a:pt x="1606296" y="46101"/>
                </a:lnTo>
                <a:close/>
                <a:moveTo>
                  <a:pt x="1638300" y="30098"/>
                </a:moveTo>
                <a:lnTo>
                  <a:pt x="1654302" y="30098"/>
                </a:lnTo>
                <a:lnTo>
                  <a:pt x="1654302" y="46101"/>
                </a:lnTo>
                <a:lnTo>
                  <a:pt x="1638300" y="46101"/>
                </a:lnTo>
                <a:close/>
                <a:moveTo>
                  <a:pt x="1670304" y="30098"/>
                </a:moveTo>
                <a:lnTo>
                  <a:pt x="1686306" y="30098"/>
                </a:lnTo>
                <a:lnTo>
                  <a:pt x="1686306" y="46101"/>
                </a:lnTo>
                <a:lnTo>
                  <a:pt x="1670304" y="46101"/>
                </a:lnTo>
                <a:close/>
                <a:moveTo>
                  <a:pt x="1702308" y="30098"/>
                </a:moveTo>
                <a:lnTo>
                  <a:pt x="1718309" y="30098"/>
                </a:lnTo>
                <a:lnTo>
                  <a:pt x="1718309" y="46101"/>
                </a:lnTo>
                <a:lnTo>
                  <a:pt x="1702308" y="46101"/>
                </a:lnTo>
                <a:close/>
                <a:moveTo>
                  <a:pt x="1734312" y="30098"/>
                </a:moveTo>
                <a:lnTo>
                  <a:pt x="1750314" y="30098"/>
                </a:lnTo>
                <a:lnTo>
                  <a:pt x="1750314" y="46101"/>
                </a:lnTo>
                <a:lnTo>
                  <a:pt x="1734312" y="46101"/>
                </a:lnTo>
                <a:close/>
                <a:moveTo>
                  <a:pt x="1766316" y="30098"/>
                </a:moveTo>
                <a:lnTo>
                  <a:pt x="1782318" y="30098"/>
                </a:lnTo>
                <a:lnTo>
                  <a:pt x="1782318" y="46101"/>
                </a:lnTo>
                <a:lnTo>
                  <a:pt x="1766316" y="46101"/>
                </a:lnTo>
                <a:close/>
                <a:moveTo>
                  <a:pt x="1798320" y="30098"/>
                </a:moveTo>
                <a:lnTo>
                  <a:pt x="1814321" y="30098"/>
                </a:lnTo>
                <a:lnTo>
                  <a:pt x="1814321" y="46101"/>
                </a:lnTo>
                <a:lnTo>
                  <a:pt x="1798320" y="46101"/>
                </a:lnTo>
                <a:close/>
                <a:moveTo>
                  <a:pt x="1830324" y="30098"/>
                </a:moveTo>
                <a:lnTo>
                  <a:pt x="1846326" y="30098"/>
                </a:lnTo>
                <a:lnTo>
                  <a:pt x="1846326" y="46101"/>
                </a:lnTo>
                <a:lnTo>
                  <a:pt x="1830324" y="46101"/>
                </a:lnTo>
                <a:close/>
                <a:moveTo>
                  <a:pt x="1862328" y="30098"/>
                </a:moveTo>
                <a:lnTo>
                  <a:pt x="1878330" y="30098"/>
                </a:lnTo>
                <a:lnTo>
                  <a:pt x="1878330" y="46101"/>
                </a:lnTo>
                <a:lnTo>
                  <a:pt x="1862328" y="46101"/>
                </a:lnTo>
                <a:close/>
                <a:moveTo>
                  <a:pt x="1894332" y="30098"/>
                </a:moveTo>
                <a:lnTo>
                  <a:pt x="1910334" y="30098"/>
                </a:lnTo>
                <a:lnTo>
                  <a:pt x="1910334" y="46101"/>
                </a:lnTo>
                <a:lnTo>
                  <a:pt x="1894332" y="46101"/>
                </a:lnTo>
                <a:close/>
                <a:moveTo>
                  <a:pt x="1926335" y="30098"/>
                </a:moveTo>
                <a:lnTo>
                  <a:pt x="1942338" y="30098"/>
                </a:lnTo>
                <a:lnTo>
                  <a:pt x="1942338" y="46101"/>
                </a:lnTo>
                <a:lnTo>
                  <a:pt x="1926335" y="46101"/>
                </a:lnTo>
                <a:close/>
                <a:moveTo>
                  <a:pt x="1958340" y="30098"/>
                </a:moveTo>
                <a:lnTo>
                  <a:pt x="1974342" y="30098"/>
                </a:lnTo>
                <a:lnTo>
                  <a:pt x="1974342" y="46101"/>
                </a:lnTo>
                <a:lnTo>
                  <a:pt x="1958340" y="46101"/>
                </a:lnTo>
                <a:close/>
                <a:moveTo>
                  <a:pt x="1990344" y="30098"/>
                </a:moveTo>
                <a:lnTo>
                  <a:pt x="1992630" y="30098"/>
                </a:lnTo>
                <a:cubicBezTo>
                  <a:pt x="1997075" y="30098"/>
                  <a:pt x="2000631" y="33655"/>
                  <a:pt x="2000631" y="38100"/>
                </a:cubicBezTo>
                <a:lnTo>
                  <a:pt x="2000631" y="51816"/>
                </a:lnTo>
                <a:lnTo>
                  <a:pt x="1984629" y="51816"/>
                </a:lnTo>
                <a:lnTo>
                  <a:pt x="1984629" y="38100"/>
                </a:lnTo>
                <a:lnTo>
                  <a:pt x="1992630" y="46101"/>
                </a:lnTo>
                <a:lnTo>
                  <a:pt x="1990344" y="46101"/>
                </a:lnTo>
                <a:close/>
                <a:moveTo>
                  <a:pt x="2000631" y="67817"/>
                </a:moveTo>
                <a:lnTo>
                  <a:pt x="2000631" y="83820"/>
                </a:lnTo>
                <a:lnTo>
                  <a:pt x="1984629" y="83820"/>
                </a:lnTo>
                <a:lnTo>
                  <a:pt x="1984629" y="67817"/>
                </a:lnTo>
                <a:close/>
                <a:moveTo>
                  <a:pt x="2000631" y="99822"/>
                </a:moveTo>
                <a:lnTo>
                  <a:pt x="2000631" y="115823"/>
                </a:lnTo>
                <a:lnTo>
                  <a:pt x="1984629" y="115823"/>
                </a:lnTo>
                <a:lnTo>
                  <a:pt x="1984629" y="99822"/>
                </a:lnTo>
                <a:close/>
                <a:moveTo>
                  <a:pt x="2000631" y="131826"/>
                </a:moveTo>
                <a:lnTo>
                  <a:pt x="2000631" y="147828"/>
                </a:lnTo>
                <a:lnTo>
                  <a:pt x="1984629" y="147828"/>
                </a:lnTo>
                <a:lnTo>
                  <a:pt x="1984629" y="131826"/>
                </a:lnTo>
                <a:close/>
                <a:moveTo>
                  <a:pt x="2000631" y="163830"/>
                </a:moveTo>
                <a:lnTo>
                  <a:pt x="2000631" y="179832"/>
                </a:lnTo>
                <a:lnTo>
                  <a:pt x="1984629" y="179832"/>
                </a:lnTo>
                <a:lnTo>
                  <a:pt x="1984629" y="163830"/>
                </a:lnTo>
                <a:close/>
                <a:moveTo>
                  <a:pt x="2000631" y="195834"/>
                </a:moveTo>
                <a:lnTo>
                  <a:pt x="2000631" y="211836"/>
                </a:lnTo>
                <a:lnTo>
                  <a:pt x="1984629" y="211836"/>
                </a:lnTo>
                <a:lnTo>
                  <a:pt x="1984629" y="195834"/>
                </a:lnTo>
                <a:close/>
                <a:moveTo>
                  <a:pt x="2000631" y="227838"/>
                </a:moveTo>
                <a:lnTo>
                  <a:pt x="2000631" y="243840"/>
                </a:lnTo>
                <a:lnTo>
                  <a:pt x="1984629" y="243840"/>
                </a:lnTo>
                <a:lnTo>
                  <a:pt x="1984629" y="227838"/>
                </a:lnTo>
                <a:close/>
                <a:moveTo>
                  <a:pt x="2000631" y="259842"/>
                </a:moveTo>
                <a:lnTo>
                  <a:pt x="2000631" y="275844"/>
                </a:lnTo>
                <a:lnTo>
                  <a:pt x="1984629" y="275844"/>
                </a:lnTo>
                <a:lnTo>
                  <a:pt x="1984629" y="259842"/>
                </a:lnTo>
                <a:close/>
                <a:moveTo>
                  <a:pt x="2000631" y="291846"/>
                </a:moveTo>
                <a:lnTo>
                  <a:pt x="2000631" y="307848"/>
                </a:lnTo>
                <a:lnTo>
                  <a:pt x="1984629" y="307848"/>
                </a:lnTo>
                <a:lnTo>
                  <a:pt x="1984629" y="291846"/>
                </a:lnTo>
                <a:close/>
                <a:moveTo>
                  <a:pt x="2000631" y="323850"/>
                </a:moveTo>
                <a:lnTo>
                  <a:pt x="2000631" y="339852"/>
                </a:lnTo>
                <a:lnTo>
                  <a:pt x="1984629" y="339852"/>
                </a:lnTo>
                <a:lnTo>
                  <a:pt x="1984629" y="323850"/>
                </a:lnTo>
                <a:close/>
                <a:moveTo>
                  <a:pt x="2000631" y="355854"/>
                </a:moveTo>
                <a:lnTo>
                  <a:pt x="2000631" y="371856"/>
                </a:lnTo>
                <a:lnTo>
                  <a:pt x="1984629" y="371856"/>
                </a:lnTo>
                <a:lnTo>
                  <a:pt x="1984629" y="355854"/>
                </a:lnTo>
                <a:close/>
                <a:moveTo>
                  <a:pt x="2000631" y="387858"/>
                </a:moveTo>
                <a:lnTo>
                  <a:pt x="2000631" y="403860"/>
                </a:lnTo>
                <a:lnTo>
                  <a:pt x="1984629" y="403860"/>
                </a:lnTo>
                <a:lnTo>
                  <a:pt x="1984629" y="387858"/>
                </a:lnTo>
                <a:close/>
                <a:moveTo>
                  <a:pt x="2000631" y="419862"/>
                </a:moveTo>
                <a:lnTo>
                  <a:pt x="2000631" y="435864"/>
                </a:lnTo>
                <a:lnTo>
                  <a:pt x="1984629" y="435864"/>
                </a:lnTo>
                <a:lnTo>
                  <a:pt x="1984629" y="419862"/>
                </a:lnTo>
                <a:close/>
                <a:moveTo>
                  <a:pt x="2000631" y="451866"/>
                </a:moveTo>
                <a:lnTo>
                  <a:pt x="2000631" y="467868"/>
                </a:lnTo>
                <a:lnTo>
                  <a:pt x="1984629" y="467868"/>
                </a:lnTo>
                <a:lnTo>
                  <a:pt x="1984629" y="451866"/>
                </a:lnTo>
                <a:close/>
                <a:moveTo>
                  <a:pt x="2000631" y="483870"/>
                </a:moveTo>
                <a:lnTo>
                  <a:pt x="2000631" y="499872"/>
                </a:lnTo>
                <a:lnTo>
                  <a:pt x="1984629" y="499872"/>
                </a:lnTo>
                <a:lnTo>
                  <a:pt x="1984629" y="483870"/>
                </a:lnTo>
                <a:close/>
                <a:moveTo>
                  <a:pt x="2000631" y="515874"/>
                </a:moveTo>
                <a:lnTo>
                  <a:pt x="2000631" y="531876"/>
                </a:lnTo>
                <a:lnTo>
                  <a:pt x="1984629" y="531876"/>
                </a:lnTo>
                <a:lnTo>
                  <a:pt x="1984629" y="515874"/>
                </a:lnTo>
                <a:close/>
                <a:moveTo>
                  <a:pt x="2000631" y="547878"/>
                </a:moveTo>
                <a:lnTo>
                  <a:pt x="2000631" y="563880"/>
                </a:lnTo>
                <a:lnTo>
                  <a:pt x="1984629" y="563880"/>
                </a:lnTo>
                <a:lnTo>
                  <a:pt x="1984629" y="547878"/>
                </a:lnTo>
                <a:close/>
                <a:moveTo>
                  <a:pt x="2000631" y="579882"/>
                </a:moveTo>
                <a:lnTo>
                  <a:pt x="2000631" y="595884"/>
                </a:lnTo>
                <a:lnTo>
                  <a:pt x="1984629" y="595884"/>
                </a:lnTo>
                <a:lnTo>
                  <a:pt x="1984629" y="579882"/>
                </a:lnTo>
                <a:close/>
                <a:moveTo>
                  <a:pt x="2000631" y="611886"/>
                </a:moveTo>
                <a:lnTo>
                  <a:pt x="2000631" y="627888"/>
                </a:lnTo>
                <a:lnTo>
                  <a:pt x="1984629" y="627888"/>
                </a:lnTo>
                <a:lnTo>
                  <a:pt x="1984629" y="611886"/>
                </a:lnTo>
                <a:close/>
                <a:moveTo>
                  <a:pt x="2000631" y="643890"/>
                </a:moveTo>
                <a:lnTo>
                  <a:pt x="2000631" y="659892"/>
                </a:lnTo>
                <a:lnTo>
                  <a:pt x="1984629" y="659892"/>
                </a:lnTo>
                <a:lnTo>
                  <a:pt x="1984629" y="643890"/>
                </a:lnTo>
                <a:close/>
                <a:moveTo>
                  <a:pt x="2000631" y="675894"/>
                </a:moveTo>
                <a:lnTo>
                  <a:pt x="2000631" y="691896"/>
                </a:lnTo>
                <a:lnTo>
                  <a:pt x="1984629" y="691896"/>
                </a:lnTo>
                <a:lnTo>
                  <a:pt x="1984629" y="675894"/>
                </a:lnTo>
                <a:close/>
                <a:moveTo>
                  <a:pt x="38100" y="76200"/>
                </a:moveTo>
                <a:cubicBezTo>
                  <a:pt x="17018" y="76200"/>
                  <a:pt x="0" y="59182"/>
                  <a:pt x="0" y="38100"/>
                </a:cubicBezTo>
                <a:cubicBezTo>
                  <a:pt x="0" y="17017"/>
                  <a:pt x="17018" y="0"/>
                  <a:pt x="38100" y="0"/>
                </a:cubicBezTo>
                <a:cubicBezTo>
                  <a:pt x="59182" y="0"/>
                  <a:pt x="76200" y="17017"/>
                  <a:pt x="76200" y="38100"/>
                </a:cubicBezTo>
                <a:cubicBezTo>
                  <a:pt x="76200" y="59182"/>
                  <a:pt x="59182" y="76200"/>
                  <a:pt x="38100" y="76200"/>
                </a:cubicBezTo>
                <a:close/>
                <a:moveTo>
                  <a:pt x="2030730" y="681990"/>
                </a:moveTo>
                <a:lnTo>
                  <a:pt x="1992630" y="758190"/>
                </a:lnTo>
                <a:lnTo>
                  <a:pt x="1954530" y="681990"/>
                </a:lnTo>
                <a:close/>
              </a:path>
            </a:pathLst>
          </a:custGeom>
          <a:solidFill>
            <a:srgbClr val="3B5C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492115" y="3308985"/>
            <a:ext cx="2030729" cy="872490"/>
          </a:xfrm>
          <a:custGeom>
            <a:avLst/>
            <a:gdLst/>
            <a:ahLst/>
            <a:cxnLst/>
            <a:rect l="l" t="t" r="r" b="b"/>
            <a:pathLst>
              <a:path w="2030729" h="872490">
                <a:moveTo>
                  <a:pt x="38100" y="842391"/>
                </a:moveTo>
                <a:lnTo>
                  <a:pt x="54102" y="842391"/>
                </a:lnTo>
                <a:lnTo>
                  <a:pt x="54102" y="826389"/>
                </a:lnTo>
                <a:lnTo>
                  <a:pt x="38100" y="826389"/>
                </a:lnTo>
                <a:close/>
                <a:moveTo>
                  <a:pt x="70104" y="842391"/>
                </a:moveTo>
                <a:lnTo>
                  <a:pt x="86106" y="842391"/>
                </a:lnTo>
                <a:lnTo>
                  <a:pt x="86106" y="826389"/>
                </a:lnTo>
                <a:lnTo>
                  <a:pt x="70104" y="826389"/>
                </a:lnTo>
                <a:close/>
                <a:moveTo>
                  <a:pt x="102108" y="842391"/>
                </a:moveTo>
                <a:lnTo>
                  <a:pt x="118110" y="842391"/>
                </a:lnTo>
                <a:lnTo>
                  <a:pt x="118110" y="826389"/>
                </a:lnTo>
                <a:lnTo>
                  <a:pt x="102108" y="826389"/>
                </a:lnTo>
                <a:close/>
                <a:moveTo>
                  <a:pt x="134112" y="842391"/>
                </a:moveTo>
                <a:lnTo>
                  <a:pt x="150114" y="842391"/>
                </a:lnTo>
                <a:lnTo>
                  <a:pt x="150114" y="826389"/>
                </a:lnTo>
                <a:lnTo>
                  <a:pt x="134112" y="826389"/>
                </a:lnTo>
                <a:close/>
                <a:moveTo>
                  <a:pt x="166116" y="842391"/>
                </a:moveTo>
                <a:lnTo>
                  <a:pt x="182118" y="842391"/>
                </a:lnTo>
                <a:lnTo>
                  <a:pt x="182118" y="826389"/>
                </a:lnTo>
                <a:lnTo>
                  <a:pt x="166116" y="826389"/>
                </a:lnTo>
                <a:close/>
                <a:moveTo>
                  <a:pt x="198120" y="842391"/>
                </a:moveTo>
                <a:lnTo>
                  <a:pt x="214122" y="842391"/>
                </a:lnTo>
                <a:lnTo>
                  <a:pt x="214122" y="826389"/>
                </a:lnTo>
                <a:lnTo>
                  <a:pt x="198120" y="826389"/>
                </a:lnTo>
                <a:close/>
                <a:moveTo>
                  <a:pt x="230124" y="842391"/>
                </a:moveTo>
                <a:lnTo>
                  <a:pt x="246126" y="842391"/>
                </a:lnTo>
                <a:lnTo>
                  <a:pt x="246126" y="826389"/>
                </a:lnTo>
                <a:lnTo>
                  <a:pt x="230124" y="826389"/>
                </a:lnTo>
                <a:close/>
                <a:moveTo>
                  <a:pt x="262128" y="842391"/>
                </a:moveTo>
                <a:lnTo>
                  <a:pt x="278130" y="842391"/>
                </a:lnTo>
                <a:lnTo>
                  <a:pt x="278130" y="826389"/>
                </a:lnTo>
                <a:lnTo>
                  <a:pt x="262128" y="826389"/>
                </a:lnTo>
                <a:close/>
                <a:moveTo>
                  <a:pt x="294132" y="842391"/>
                </a:moveTo>
                <a:lnTo>
                  <a:pt x="310134" y="842391"/>
                </a:lnTo>
                <a:lnTo>
                  <a:pt x="310134" y="826389"/>
                </a:lnTo>
                <a:lnTo>
                  <a:pt x="294132" y="826389"/>
                </a:lnTo>
                <a:close/>
                <a:moveTo>
                  <a:pt x="326136" y="842391"/>
                </a:moveTo>
                <a:lnTo>
                  <a:pt x="342138" y="842391"/>
                </a:lnTo>
                <a:lnTo>
                  <a:pt x="342138" y="826389"/>
                </a:lnTo>
                <a:lnTo>
                  <a:pt x="326136" y="826389"/>
                </a:lnTo>
                <a:close/>
                <a:moveTo>
                  <a:pt x="358140" y="842391"/>
                </a:moveTo>
                <a:lnTo>
                  <a:pt x="374142" y="842391"/>
                </a:lnTo>
                <a:lnTo>
                  <a:pt x="374142" y="826389"/>
                </a:lnTo>
                <a:lnTo>
                  <a:pt x="358140" y="826389"/>
                </a:lnTo>
                <a:close/>
                <a:moveTo>
                  <a:pt x="390144" y="842391"/>
                </a:moveTo>
                <a:lnTo>
                  <a:pt x="406146" y="842391"/>
                </a:lnTo>
                <a:lnTo>
                  <a:pt x="406146" y="826389"/>
                </a:lnTo>
                <a:lnTo>
                  <a:pt x="390144" y="826389"/>
                </a:lnTo>
                <a:close/>
                <a:moveTo>
                  <a:pt x="422148" y="842391"/>
                </a:moveTo>
                <a:lnTo>
                  <a:pt x="438150" y="842391"/>
                </a:lnTo>
                <a:lnTo>
                  <a:pt x="438150" y="826389"/>
                </a:lnTo>
                <a:lnTo>
                  <a:pt x="422148" y="826389"/>
                </a:lnTo>
                <a:close/>
                <a:moveTo>
                  <a:pt x="454152" y="842391"/>
                </a:moveTo>
                <a:lnTo>
                  <a:pt x="470154" y="842391"/>
                </a:lnTo>
                <a:lnTo>
                  <a:pt x="470154" y="826389"/>
                </a:lnTo>
                <a:lnTo>
                  <a:pt x="454152" y="826389"/>
                </a:lnTo>
                <a:close/>
                <a:moveTo>
                  <a:pt x="486156" y="842391"/>
                </a:moveTo>
                <a:lnTo>
                  <a:pt x="502158" y="842391"/>
                </a:lnTo>
                <a:lnTo>
                  <a:pt x="502158" y="826389"/>
                </a:lnTo>
                <a:lnTo>
                  <a:pt x="486156" y="826389"/>
                </a:lnTo>
                <a:close/>
                <a:moveTo>
                  <a:pt x="518160" y="842391"/>
                </a:moveTo>
                <a:lnTo>
                  <a:pt x="534162" y="842391"/>
                </a:lnTo>
                <a:lnTo>
                  <a:pt x="534162" y="826389"/>
                </a:lnTo>
                <a:lnTo>
                  <a:pt x="518160" y="826389"/>
                </a:lnTo>
                <a:close/>
                <a:moveTo>
                  <a:pt x="550164" y="842391"/>
                </a:moveTo>
                <a:lnTo>
                  <a:pt x="566166" y="842391"/>
                </a:lnTo>
                <a:lnTo>
                  <a:pt x="566166" y="826389"/>
                </a:lnTo>
                <a:lnTo>
                  <a:pt x="550164" y="826389"/>
                </a:lnTo>
                <a:close/>
                <a:moveTo>
                  <a:pt x="582168" y="842391"/>
                </a:moveTo>
                <a:lnTo>
                  <a:pt x="598170" y="842391"/>
                </a:lnTo>
                <a:lnTo>
                  <a:pt x="598170" y="826389"/>
                </a:lnTo>
                <a:lnTo>
                  <a:pt x="582168" y="826389"/>
                </a:lnTo>
                <a:close/>
                <a:moveTo>
                  <a:pt x="614172" y="842391"/>
                </a:moveTo>
                <a:lnTo>
                  <a:pt x="630174" y="842391"/>
                </a:lnTo>
                <a:lnTo>
                  <a:pt x="630174" y="826389"/>
                </a:lnTo>
                <a:lnTo>
                  <a:pt x="614172" y="826389"/>
                </a:lnTo>
                <a:close/>
                <a:moveTo>
                  <a:pt x="646176" y="842391"/>
                </a:moveTo>
                <a:lnTo>
                  <a:pt x="662178" y="842391"/>
                </a:lnTo>
                <a:lnTo>
                  <a:pt x="662178" y="826389"/>
                </a:lnTo>
                <a:lnTo>
                  <a:pt x="646176" y="826389"/>
                </a:lnTo>
                <a:close/>
                <a:moveTo>
                  <a:pt x="678180" y="842391"/>
                </a:moveTo>
                <a:lnTo>
                  <a:pt x="694182" y="842391"/>
                </a:lnTo>
                <a:lnTo>
                  <a:pt x="694182" y="826389"/>
                </a:lnTo>
                <a:lnTo>
                  <a:pt x="678180" y="826389"/>
                </a:lnTo>
                <a:close/>
                <a:moveTo>
                  <a:pt x="710184" y="842391"/>
                </a:moveTo>
                <a:lnTo>
                  <a:pt x="726186" y="842391"/>
                </a:lnTo>
                <a:lnTo>
                  <a:pt x="726186" y="826389"/>
                </a:lnTo>
                <a:lnTo>
                  <a:pt x="710184" y="826389"/>
                </a:lnTo>
                <a:close/>
                <a:moveTo>
                  <a:pt x="742188" y="842391"/>
                </a:moveTo>
                <a:lnTo>
                  <a:pt x="758190" y="842391"/>
                </a:lnTo>
                <a:lnTo>
                  <a:pt x="758190" y="826389"/>
                </a:lnTo>
                <a:lnTo>
                  <a:pt x="742188" y="826389"/>
                </a:lnTo>
                <a:close/>
                <a:moveTo>
                  <a:pt x="774192" y="842391"/>
                </a:moveTo>
                <a:lnTo>
                  <a:pt x="790194" y="842391"/>
                </a:lnTo>
                <a:lnTo>
                  <a:pt x="790194" y="826389"/>
                </a:lnTo>
                <a:lnTo>
                  <a:pt x="774192" y="826389"/>
                </a:lnTo>
                <a:close/>
                <a:moveTo>
                  <a:pt x="806196" y="842391"/>
                </a:moveTo>
                <a:lnTo>
                  <a:pt x="822198" y="842391"/>
                </a:lnTo>
                <a:lnTo>
                  <a:pt x="822198" y="826389"/>
                </a:lnTo>
                <a:lnTo>
                  <a:pt x="806196" y="826389"/>
                </a:lnTo>
                <a:close/>
                <a:moveTo>
                  <a:pt x="838200" y="842391"/>
                </a:moveTo>
                <a:lnTo>
                  <a:pt x="854202" y="842391"/>
                </a:lnTo>
                <a:lnTo>
                  <a:pt x="854202" y="826389"/>
                </a:lnTo>
                <a:lnTo>
                  <a:pt x="838200" y="826389"/>
                </a:lnTo>
                <a:close/>
                <a:moveTo>
                  <a:pt x="870204" y="842391"/>
                </a:moveTo>
                <a:lnTo>
                  <a:pt x="886206" y="842391"/>
                </a:lnTo>
                <a:lnTo>
                  <a:pt x="886206" y="826389"/>
                </a:lnTo>
                <a:lnTo>
                  <a:pt x="870204" y="826389"/>
                </a:lnTo>
                <a:close/>
                <a:moveTo>
                  <a:pt x="902208" y="842391"/>
                </a:moveTo>
                <a:lnTo>
                  <a:pt x="918210" y="842391"/>
                </a:lnTo>
                <a:lnTo>
                  <a:pt x="918210" y="826389"/>
                </a:lnTo>
                <a:lnTo>
                  <a:pt x="902208" y="826389"/>
                </a:lnTo>
                <a:close/>
                <a:moveTo>
                  <a:pt x="934212" y="842391"/>
                </a:moveTo>
                <a:lnTo>
                  <a:pt x="950214" y="842391"/>
                </a:lnTo>
                <a:lnTo>
                  <a:pt x="950214" y="826389"/>
                </a:lnTo>
                <a:lnTo>
                  <a:pt x="934212" y="826389"/>
                </a:lnTo>
                <a:close/>
                <a:moveTo>
                  <a:pt x="966216" y="842391"/>
                </a:moveTo>
                <a:lnTo>
                  <a:pt x="982218" y="842391"/>
                </a:lnTo>
                <a:lnTo>
                  <a:pt x="982218" y="826389"/>
                </a:lnTo>
                <a:lnTo>
                  <a:pt x="966216" y="826389"/>
                </a:lnTo>
                <a:close/>
                <a:moveTo>
                  <a:pt x="998220" y="842391"/>
                </a:moveTo>
                <a:lnTo>
                  <a:pt x="1014222" y="842391"/>
                </a:lnTo>
                <a:lnTo>
                  <a:pt x="1014222" y="826389"/>
                </a:lnTo>
                <a:lnTo>
                  <a:pt x="998220" y="826389"/>
                </a:lnTo>
                <a:close/>
                <a:moveTo>
                  <a:pt x="1030224" y="842391"/>
                </a:moveTo>
                <a:lnTo>
                  <a:pt x="1046226" y="842391"/>
                </a:lnTo>
                <a:lnTo>
                  <a:pt x="1046226" y="826389"/>
                </a:lnTo>
                <a:lnTo>
                  <a:pt x="1030224" y="826389"/>
                </a:lnTo>
                <a:close/>
                <a:moveTo>
                  <a:pt x="1062228" y="842391"/>
                </a:moveTo>
                <a:lnTo>
                  <a:pt x="1078229" y="842391"/>
                </a:lnTo>
                <a:lnTo>
                  <a:pt x="1078229" y="826389"/>
                </a:lnTo>
                <a:lnTo>
                  <a:pt x="1062228" y="826389"/>
                </a:lnTo>
                <a:close/>
                <a:moveTo>
                  <a:pt x="1094232" y="842391"/>
                </a:moveTo>
                <a:lnTo>
                  <a:pt x="1110234" y="842391"/>
                </a:lnTo>
                <a:lnTo>
                  <a:pt x="1110234" y="826389"/>
                </a:lnTo>
                <a:lnTo>
                  <a:pt x="1094232" y="826389"/>
                </a:lnTo>
                <a:close/>
                <a:moveTo>
                  <a:pt x="1126236" y="842391"/>
                </a:moveTo>
                <a:lnTo>
                  <a:pt x="1142238" y="842391"/>
                </a:lnTo>
                <a:lnTo>
                  <a:pt x="1142238" y="826389"/>
                </a:lnTo>
                <a:lnTo>
                  <a:pt x="1126236" y="826389"/>
                </a:lnTo>
                <a:close/>
                <a:moveTo>
                  <a:pt x="1158240" y="842391"/>
                </a:moveTo>
                <a:lnTo>
                  <a:pt x="1174241" y="842391"/>
                </a:lnTo>
                <a:lnTo>
                  <a:pt x="1174241" y="826389"/>
                </a:lnTo>
                <a:lnTo>
                  <a:pt x="1158240" y="826389"/>
                </a:lnTo>
                <a:close/>
                <a:moveTo>
                  <a:pt x="1190244" y="842391"/>
                </a:moveTo>
                <a:lnTo>
                  <a:pt x="1206246" y="842391"/>
                </a:lnTo>
                <a:lnTo>
                  <a:pt x="1206246" y="826389"/>
                </a:lnTo>
                <a:lnTo>
                  <a:pt x="1190244" y="826389"/>
                </a:lnTo>
                <a:close/>
                <a:moveTo>
                  <a:pt x="1222248" y="842391"/>
                </a:moveTo>
                <a:lnTo>
                  <a:pt x="1238250" y="842391"/>
                </a:lnTo>
                <a:lnTo>
                  <a:pt x="1238250" y="826389"/>
                </a:lnTo>
                <a:lnTo>
                  <a:pt x="1222248" y="826389"/>
                </a:lnTo>
                <a:close/>
                <a:moveTo>
                  <a:pt x="1254252" y="842391"/>
                </a:moveTo>
                <a:lnTo>
                  <a:pt x="1270253" y="842391"/>
                </a:lnTo>
                <a:lnTo>
                  <a:pt x="1270253" y="826389"/>
                </a:lnTo>
                <a:lnTo>
                  <a:pt x="1254252" y="826389"/>
                </a:lnTo>
                <a:close/>
                <a:moveTo>
                  <a:pt x="1286256" y="842391"/>
                </a:moveTo>
                <a:lnTo>
                  <a:pt x="1302258" y="842391"/>
                </a:lnTo>
                <a:lnTo>
                  <a:pt x="1302258" y="826389"/>
                </a:lnTo>
                <a:lnTo>
                  <a:pt x="1286256" y="826389"/>
                </a:lnTo>
                <a:close/>
                <a:moveTo>
                  <a:pt x="1318260" y="842391"/>
                </a:moveTo>
                <a:lnTo>
                  <a:pt x="1334262" y="842391"/>
                </a:lnTo>
                <a:lnTo>
                  <a:pt x="1334262" y="826389"/>
                </a:lnTo>
                <a:lnTo>
                  <a:pt x="1318260" y="826389"/>
                </a:lnTo>
                <a:close/>
                <a:moveTo>
                  <a:pt x="1350264" y="842391"/>
                </a:moveTo>
                <a:lnTo>
                  <a:pt x="1366266" y="842391"/>
                </a:lnTo>
                <a:lnTo>
                  <a:pt x="1366266" y="826389"/>
                </a:lnTo>
                <a:lnTo>
                  <a:pt x="1350264" y="826389"/>
                </a:lnTo>
                <a:close/>
                <a:moveTo>
                  <a:pt x="1382267" y="842391"/>
                </a:moveTo>
                <a:lnTo>
                  <a:pt x="1398270" y="842391"/>
                </a:lnTo>
                <a:lnTo>
                  <a:pt x="1398270" y="826389"/>
                </a:lnTo>
                <a:lnTo>
                  <a:pt x="1382267" y="826389"/>
                </a:lnTo>
                <a:close/>
                <a:moveTo>
                  <a:pt x="1414272" y="842391"/>
                </a:moveTo>
                <a:lnTo>
                  <a:pt x="1430274" y="842391"/>
                </a:lnTo>
                <a:lnTo>
                  <a:pt x="1430274" y="826389"/>
                </a:lnTo>
                <a:lnTo>
                  <a:pt x="1414272" y="826389"/>
                </a:lnTo>
                <a:close/>
                <a:moveTo>
                  <a:pt x="1446276" y="842391"/>
                </a:moveTo>
                <a:lnTo>
                  <a:pt x="1462278" y="842391"/>
                </a:lnTo>
                <a:lnTo>
                  <a:pt x="1462278" y="826389"/>
                </a:lnTo>
                <a:lnTo>
                  <a:pt x="1446276" y="826389"/>
                </a:lnTo>
                <a:close/>
                <a:moveTo>
                  <a:pt x="1478279" y="842391"/>
                </a:moveTo>
                <a:lnTo>
                  <a:pt x="1494282" y="842391"/>
                </a:lnTo>
                <a:lnTo>
                  <a:pt x="1494282" y="826389"/>
                </a:lnTo>
                <a:lnTo>
                  <a:pt x="1478279" y="826389"/>
                </a:lnTo>
                <a:close/>
                <a:moveTo>
                  <a:pt x="1510284" y="842391"/>
                </a:moveTo>
                <a:lnTo>
                  <a:pt x="1526286" y="842391"/>
                </a:lnTo>
                <a:lnTo>
                  <a:pt x="1526286" y="826389"/>
                </a:lnTo>
                <a:lnTo>
                  <a:pt x="1510284" y="826389"/>
                </a:lnTo>
                <a:close/>
                <a:moveTo>
                  <a:pt x="1542288" y="842391"/>
                </a:moveTo>
                <a:lnTo>
                  <a:pt x="1558290" y="842391"/>
                </a:lnTo>
                <a:lnTo>
                  <a:pt x="1558290" y="826389"/>
                </a:lnTo>
                <a:lnTo>
                  <a:pt x="1542288" y="826389"/>
                </a:lnTo>
                <a:close/>
                <a:moveTo>
                  <a:pt x="1574291" y="842391"/>
                </a:moveTo>
                <a:lnTo>
                  <a:pt x="1590294" y="842391"/>
                </a:lnTo>
                <a:lnTo>
                  <a:pt x="1590294" y="826389"/>
                </a:lnTo>
                <a:lnTo>
                  <a:pt x="1574291" y="826389"/>
                </a:lnTo>
                <a:close/>
                <a:moveTo>
                  <a:pt x="1606296" y="842391"/>
                </a:moveTo>
                <a:lnTo>
                  <a:pt x="1622298" y="842391"/>
                </a:lnTo>
                <a:lnTo>
                  <a:pt x="1622298" y="826389"/>
                </a:lnTo>
                <a:lnTo>
                  <a:pt x="1606296" y="826389"/>
                </a:lnTo>
                <a:close/>
                <a:moveTo>
                  <a:pt x="1638300" y="842391"/>
                </a:moveTo>
                <a:lnTo>
                  <a:pt x="1654302" y="842391"/>
                </a:lnTo>
                <a:lnTo>
                  <a:pt x="1654302" y="826389"/>
                </a:lnTo>
                <a:lnTo>
                  <a:pt x="1638300" y="826389"/>
                </a:lnTo>
                <a:close/>
                <a:moveTo>
                  <a:pt x="1670303" y="842391"/>
                </a:moveTo>
                <a:lnTo>
                  <a:pt x="1686306" y="842391"/>
                </a:lnTo>
                <a:lnTo>
                  <a:pt x="1686306" y="826389"/>
                </a:lnTo>
                <a:lnTo>
                  <a:pt x="1670303" y="826389"/>
                </a:lnTo>
                <a:close/>
                <a:moveTo>
                  <a:pt x="1702308" y="842391"/>
                </a:moveTo>
                <a:lnTo>
                  <a:pt x="1718310" y="842391"/>
                </a:lnTo>
                <a:lnTo>
                  <a:pt x="1718310" y="826389"/>
                </a:lnTo>
                <a:lnTo>
                  <a:pt x="1702308" y="826389"/>
                </a:lnTo>
                <a:close/>
                <a:moveTo>
                  <a:pt x="1734312" y="842391"/>
                </a:moveTo>
                <a:lnTo>
                  <a:pt x="1750314" y="842391"/>
                </a:lnTo>
                <a:lnTo>
                  <a:pt x="1750314" y="826389"/>
                </a:lnTo>
                <a:lnTo>
                  <a:pt x="1734312" y="826389"/>
                </a:lnTo>
                <a:close/>
                <a:moveTo>
                  <a:pt x="1766316" y="842391"/>
                </a:moveTo>
                <a:lnTo>
                  <a:pt x="1782317" y="842391"/>
                </a:lnTo>
                <a:lnTo>
                  <a:pt x="1782317" y="826389"/>
                </a:lnTo>
                <a:lnTo>
                  <a:pt x="1766316" y="826389"/>
                </a:lnTo>
                <a:close/>
                <a:moveTo>
                  <a:pt x="1798320" y="842391"/>
                </a:moveTo>
                <a:lnTo>
                  <a:pt x="1814322" y="842391"/>
                </a:lnTo>
                <a:lnTo>
                  <a:pt x="1814322" y="826389"/>
                </a:lnTo>
                <a:lnTo>
                  <a:pt x="1798320" y="826389"/>
                </a:lnTo>
                <a:close/>
                <a:moveTo>
                  <a:pt x="1830324" y="842391"/>
                </a:moveTo>
                <a:lnTo>
                  <a:pt x="1846326" y="842391"/>
                </a:lnTo>
                <a:lnTo>
                  <a:pt x="1846326" y="826389"/>
                </a:lnTo>
                <a:lnTo>
                  <a:pt x="1830324" y="826389"/>
                </a:lnTo>
                <a:close/>
                <a:moveTo>
                  <a:pt x="1862328" y="842391"/>
                </a:moveTo>
                <a:lnTo>
                  <a:pt x="1878329" y="842391"/>
                </a:lnTo>
                <a:lnTo>
                  <a:pt x="1878329" y="826389"/>
                </a:lnTo>
                <a:lnTo>
                  <a:pt x="1862328" y="826389"/>
                </a:lnTo>
                <a:close/>
                <a:moveTo>
                  <a:pt x="1894332" y="842391"/>
                </a:moveTo>
                <a:lnTo>
                  <a:pt x="1910334" y="842391"/>
                </a:lnTo>
                <a:lnTo>
                  <a:pt x="1910334" y="826389"/>
                </a:lnTo>
                <a:lnTo>
                  <a:pt x="1894332" y="826389"/>
                </a:lnTo>
                <a:close/>
                <a:moveTo>
                  <a:pt x="1926336" y="842391"/>
                </a:moveTo>
                <a:lnTo>
                  <a:pt x="1942338" y="842391"/>
                </a:lnTo>
                <a:lnTo>
                  <a:pt x="1942338" y="826389"/>
                </a:lnTo>
                <a:lnTo>
                  <a:pt x="1926336" y="826389"/>
                </a:lnTo>
                <a:close/>
                <a:moveTo>
                  <a:pt x="1958340" y="842391"/>
                </a:moveTo>
                <a:lnTo>
                  <a:pt x="1974341" y="842391"/>
                </a:lnTo>
                <a:lnTo>
                  <a:pt x="1974341" y="826389"/>
                </a:lnTo>
                <a:lnTo>
                  <a:pt x="1958340" y="826389"/>
                </a:lnTo>
                <a:close/>
                <a:moveTo>
                  <a:pt x="1990344" y="842391"/>
                </a:moveTo>
                <a:lnTo>
                  <a:pt x="1992629" y="842391"/>
                </a:lnTo>
                <a:cubicBezTo>
                  <a:pt x="1997075" y="842391"/>
                  <a:pt x="2000631" y="838809"/>
                  <a:pt x="2000631" y="834390"/>
                </a:cubicBezTo>
                <a:lnTo>
                  <a:pt x="2000631" y="820674"/>
                </a:lnTo>
                <a:lnTo>
                  <a:pt x="1984628" y="820674"/>
                </a:lnTo>
                <a:lnTo>
                  <a:pt x="1984628" y="834390"/>
                </a:lnTo>
                <a:lnTo>
                  <a:pt x="1992629" y="826389"/>
                </a:lnTo>
                <a:lnTo>
                  <a:pt x="1990344" y="826389"/>
                </a:lnTo>
                <a:close/>
                <a:moveTo>
                  <a:pt x="2000631" y="804672"/>
                </a:moveTo>
                <a:lnTo>
                  <a:pt x="2000631" y="788670"/>
                </a:lnTo>
                <a:lnTo>
                  <a:pt x="1984628" y="788670"/>
                </a:lnTo>
                <a:lnTo>
                  <a:pt x="1984628" y="804672"/>
                </a:lnTo>
                <a:close/>
                <a:moveTo>
                  <a:pt x="2000631" y="772668"/>
                </a:moveTo>
                <a:lnTo>
                  <a:pt x="2000631" y="756666"/>
                </a:lnTo>
                <a:lnTo>
                  <a:pt x="1984628" y="756666"/>
                </a:lnTo>
                <a:lnTo>
                  <a:pt x="1984628" y="772668"/>
                </a:lnTo>
                <a:close/>
                <a:moveTo>
                  <a:pt x="2000631" y="740664"/>
                </a:moveTo>
                <a:lnTo>
                  <a:pt x="2000631" y="724662"/>
                </a:lnTo>
                <a:lnTo>
                  <a:pt x="1984628" y="724662"/>
                </a:lnTo>
                <a:lnTo>
                  <a:pt x="1984628" y="740664"/>
                </a:lnTo>
                <a:close/>
                <a:moveTo>
                  <a:pt x="2000631" y="708660"/>
                </a:moveTo>
                <a:lnTo>
                  <a:pt x="2000631" y="692658"/>
                </a:lnTo>
                <a:lnTo>
                  <a:pt x="1984628" y="692658"/>
                </a:lnTo>
                <a:lnTo>
                  <a:pt x="1984628" y="708660"/>
                </a:lnTo>
                <a:close/>
                <a:moveTo>
                  <a:pt x="2000631" y="676656"/>
                </a:moveTo>
                <a:lnTo>
                  <a:pt x="2000631" y="660654"/>
                </a:lnTo>
                <a:lnTo>
                  <a:pt x="1984628" y="660654"/>
                </a:lnTo>
                <a:lnTo>
                  <a:pt x="1984628" y="676656"/>
                </a:lnTo>
                <a:close/>
                <a:moveTo>
                  <a:pt x="2000631" y="644652"/>
                </a:moveTo>
                <a:lnTo>
                  <a:pt x="2000631" y="628650"/>
                </a:lnTo>
                <a:lnTo>
                  <a:pt x="1984628" y="628650"/>
                </a:lnTo>
                <a:lnTo>
                  <a:pt x="1984628" y="644652"/>
                </a:lnTo>
                <a:close/>
                <a:moveTo>
                  <a:pt x="2000631" y="612648"/>
                </a:moveTo>
                <a:lnTo>
                  <a:pt x="2000631" y="596646"/>
                </a:lnTo>
                <a:lnTo>
                  <a:pt x="1984628" y="596646"/>
                </a:lnTo>
                <a:lnTo>
                  <a:pt x="1984628" y="612648"/>
                </a:lnTo>
                <a:close/>
                <a:moveTo>
                  <a:pt x="2000631" y="580644"/>
                </a:moveTo>
                <a:lnTo>
                  <a:pt x="2000631" y="564642"/>
                </a:lnTo>
                <a:lnTo>
                  <a:pt x="1984628" y="564642"/>
                </a:lnTo>
                <a:lnTo>
                  <a:pt x="1984628" y="580644"/>
                </a:lnTo>
                <a:close/>
                <a:moveTo>
                  <a:pt x="2000631" y="548640"/>
                </a:moveTo>
                <a:lnTo>
                  <a:pt x="2000631" y="532638"/>
                </a:lnTo>
                <a:lnTo>
                  <a:pt x="1984628" y="532638"/>
                </a:lnTo>
                <a:lnTo>
                  <a:pt x="1984628" y="548640"/>
                </a:lnTo>
                <a:close/>
                <a:moveTo>
                  <a:pt x="2000631" y="516636"/>
                </a:moveTo>
                <a:lnTo>
                  <a:pt x="2000631" y="500634"/>
                </a:lnTo>
                <a:lnTo>
                  <a:pt x="1984628" y="500634"/>
                </a:lnTo>
                <a:lnTo>
                  <a:pt x="1984628" y="516636"/>
                </a:lnTo>
                <a:close/>
                <a:moveTo>
                  <a:pt x="2000631" y="484632"/>
                </a:moveTo>
                <a:lnTo>
                  <a:pt x="2000631" y="468630"/>
                </a:lnTo>
                <a:lnTo>
                  <a:pt x="1984628" y="468630"/>
                </a:lnTo>
                <a:lnTo>
                  <a:pt x="1984628" y="484632"/>
                </a:lnTo>
                <a:close/>
                <a:moveTo>
                  <a:pt x="2000631" y="452628"/>
                </a:moveTo>
                <a:lnTo>
                  <a:pt x="2000631" y="436626"/>
                </a:lnTo>
                <a:lnTo>
                  <a:pt x="1984628" y="436626"/>
                </a:lnTo>
                <a:lnTo>
                  <a:pt x="1984628" y="452628"/>
                </a:lnTo>
                <a:close/>
                <a:moveTo>
                  <a:pt x="2000631" y="420624"/>
                </a:moveTo>
                <a:lnTo>
                  <a:pt x="2000631" y="404622"/>
                </a:lnTo>
                <a:lnTo>
                  <a:pt x="1984628" y="404622"/>
                </a:lnTo>
                <a:lnTo>
                  <a:pt x="1984628" y="420624"/>
                </a:lnTo>
                <a:close/>
                <a:moveTo>
                  <a:pt x="2000631" y="388620"/>
                </a:moveTo>
                <a:lnTo>
                  <a:pt x="2000631" y="372618"/>
                </a:lnTo>
                <a:lnTo>
                  <a:pt x="1984628" y="372618"/>
                </a:lnTo>
                <a:lnTo>
                  <a:pt x="1984628" y="388620"/>
                </a:lnTo>
                <a:close/>
                <a:moveTo>
                  <a:pt x="2000631" y="356616"/>
                </a:moveTo>
                <a:lnTo>
                  <a:pt x="2000631" y="340614"/>
                </a:lnTo>
                <a:lnTo>
                  <a:pt x="1984628" y="340614"/>
                </a:lnTo>
                <a:lnTo>
                  <a:pt x="1984628" y="356616"/>
                </a:lnTo>
                <a:close/>
                <a:moveTo>
                  <a:pt x="2000631" y="324612"/>
                </a:moveTo>
                <a:lnTo>
                  <a:pt x="2000631" y="308610"/>
                </a:lnTo>
                <a:lnTo>
                  <a:pt x="1984628" y="308610"/>
                </a:lnTo>
                <a:lnTo>
                  <a:pt x="1984628" y="324612"/>
                </a:lnTo>
                <a:close/>
                <a:moveTo>
                  <a:pt x="2000631" y="292608"/>
                </a:moveTo>
                <a:lnTo>
                  <a:pt x="2000631" y="276606"/>
                </a:lnTo>
                <a:lnTo>
                  <a:pt x="1984628" y="276606"/>
                </a:lnTo>
                <a:lnTo>
                  <a:pt x="1984628" y="292608"/>
                </a:lnTo>
                <a:close/>
                <a:moveTo>
                  <a:pt x="2000631" y="260604"/>
                </a:moveTo>
                <a:lnTo>
                  <a:pt x="2000631" y="244602"/>
                </a:lnTo>
                <a:lnTo>
                  <a:pt x="1984628" y="244602"/>
                </a:lnTo>
                <a:lnTo>
                  <a:pt x="1984628" y="260604"/>
                </a:lnTo>
                <a:close/>
                <a:moveTo>
                  <a:pt x="2000631" y="228600"/>
                </a:moveTo>
                <a:lnTo>
                  <a:pt x="2000631" y="212598"/>
                </a:lnTo>
                <a:lnTo>
                  <a:pt x="1984628" y="212598"/>
                </a:lnTo>
                <a:lnTo>
                  <a:pt x="1984628" y="228600"/>
                </a:lnTo>
                <a:close/>
                <a:moveTo>
                  <a:pt x="2000631" y="196596"/>
                </a:moveTo>
                <a:lnTo>
                  <a:pt x="2000631" y="180594"/>
                </a:lnTo>
                <a:lnTo>
                  <a:pt x="1984628" y="180594"/>
                </a:lnTo>
                <a:lnTo>
                  <a:pt x="1984628" y="196596"/>
                </a:lnTo>
                <a:close/>
                <a:moveTo>
                  <a:pt x="2000631" y="164592"/>
                </a:moveTo>
                <a:lnTo>
                  <a:pt x="2000631" y="148590"/>
                </a:lnTo>
                <a:lnTo>
                  <a:pt x="1984628" y="148590"/>
                </a:lnTo>
                <a:lnTo>
                  <a:pt x="1984628" y="164592"/>
                </a:lnTo>
                <a:close/>
                <a:moveTo>
                  <a:pt x="2000631" y="132588"/>
                </a:moveTo>
                <a:lnTo>
                  <a:pt x="2000631" y="116586"/>
                </a:lnTo>
                <a:lnTo>
                  <a:pt x="1984628" y="116586"/>
                </a:lnTo>
                <a:lnTo>
                  <a:pt x="1984628" y="132588"/>
                </a:lnTo>
                <a:close/>
                <a:moveTo>
                  <a:pt x="2000631" y="100584"/>
                </a:moveTo>
                <a:lnTo>
                  <a:pt x="2000631" y="84582"/>
                </a:lnTo>
                <a:lnTo>
                  <a:pt x="1984628" y="84582"/>
                </a:lnTo>
                <a:lnTo>
                  <a:pt x="1984628" y="100584"/>
                </a:lnTo>
                <a:close/>
                <a:moveTo>
                  <a:pt x="2000631" y="68580"/>
                </a:moveTo>
                <a:lnTo>
                  <a:pt x="2000631" y="63500"/>
                </a:lnTo>
                <a:lnTo>
                  <a:pt x="1984628" y="63500"/>
                </a:lnTo>
                <a:lnTo>
                  <a:pt x="1984628" y="68580"/>
                </a:lnTo>
                <a:close/>
                <a:moveTo>
                  <a:pt x="38100" y="796290"/>
                </a:moveTo>
                <a:cubicBezTo>
                  <a:pt x="17018" y="796290"/>
                  <a:pt x="0" y="813346"/>
                  <a:pt x="0" y="834390"/>
                </a:cubicBezTo>
                <a:cubicBezTo>
                  <a:pt x="0" y="855434"/>
                  <a:pt x="17018" y="872490"/>
                  <a:pt x="38100" y="872490"/>
                </a:cubicBezTo>
                <a:cubicBezTo>
                  <a:pt x="59182" y="872490"/>
                  <a:pt x="76200" y="855434"/>
                  <a:pt x="76200" y="834390"/>
                </a:cubicBezTo>
                <a:cubicBezTo>
                  <a:pt x="76200" y="813346"/>
                  <a:pt x="59182" y="796290"/>
                  <a:pt x="38100" y="796290"/>
                </a:cubicBezTo>
                <a:close/>
                <a:moveTo>
                  <a:pt x="2030729" y="76200"/>
                </a:moveTo>
                <a:lnTo>
                  <a:pt x="1992629" y="0"/>
                </a:lnTo>
                <a:lnTo>
                  <a:pt x="1954529" y="76200"/>
                </a:lnTo>
                <a:close/>
              </a:path>
            </a:pathLst>
          </a:custGeom>
          <a:solidFill>
            <a:srgbClr val="3B5C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101340" y="1794509"/>
            <a:ext cx="1199388" cy="363474"/>
          </a:xfrm>
          <a:custGeom>
            <a:avLst/>
            <a:gdLst/>
            <a:ahLst/>
            <a:cxnLst/>
            <a:rect l="l" t="t" r="r" b="b"/>
            <a:pathLst>
              <a:path w="1199388" h="363474">
                <a:moveTo>
                  <a:pt x="4953" y="4954"/>
                </a:moveTo>
                <a:lnTo>
                  <a:pt x="1017650" y="4954"/>
                </a:lnTo>
                <a:lnTo>
                  <a:pt x="1194435" y="181738"/>
                </a:lnTo>
                <a:lnTo>
                  <a:pt x="1017650" y="358522"/>
                </a:lnTo>
                <a:lnTo>
                  <a:pt x="4953" y="358522"/>
                </a:lnTo>
                <a:close/>
              </a:path>
            </a:pathLst>
          </a:custGeom>
          <a:ln w="9906">
            <a:solidFill>
              <a:srgbClr val="1FBDF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text 1"/>
          <p:cNvSpPr txBox="1"/>
          <p:nvPr/>
        </p:nvSpPr>
        <p:spPr>
          <a:xfrm>
            <a:off x="3183382" y="1829892"/>
            <a:ext cx="880897" cy="28415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DNL’s facility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(200,000MT) will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start operations in 2017 -18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3101340" y="3574542"/>
            <a:ext cx="1199388" cy="363474"/>
          </a:xfrm>
          <a:custGeom>
            <a:avLst/>
            <a:gdLst/>
            <a:ahLst/>
            <a:cxnLst/>
            <a:rect l="l" t="t" r="r" b="b"/>
            <a:pathLst>
              <a:path w="1199388" h="363474">
                <a:moveTo>
                  <a:pt x="4953" y="4953"/>
                </a:moveTo>
                <a:lnTo>
                  <a:pt x="1017650" y="4953"/>
                </a:lnTo>
                <a:lnTo>
                  <a:pt x="1194435" y="181737"/>
                </a:lnTo>
                <a:lnTo>
                  <a:pt x="1017650" y="358521"/>
                </a:lnTo>
                <a:lnTo>
                  <a:pt x="4953" y="358521"/>
                </a:lnTo>
                <a:close/>
              </a:path>
            </a:pathLst>
          </a:custGeom>
          <a:ln w="9906">
            <a:solidFill>
              <a:srgbClr val="1FBDF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text 1"/>
          <p:cNvSpPr txBox="1"/>
          <p:nvPr/>
        </p:nvSpPr>
        <p:spPr>
          <a:xfrm>
            <a:off x="3183382" y="3610178"/>
            <a:ext cx="880897" cy="28415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DNL’s facility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(200,000MT) will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start operations in 2017 -18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7698486" y="1044702"/>
            <a:ext cx="106680" cy="77724"/>
          </a:xfrm>
          <a:custGeom>
            <a:avLst/>
            <a:gdLst/>
            <a:ahLst/>
            <a:cxnLst/>
            <a:rect l="l" t="t" r="r" b="b"/>
            <a:pathLst>
              <a:path w="106680" h="77724">
                <a:moveTo>
                  <a:pt x="0" y="77724"/>
                </a:moveTo>
                <a:lnTo>
                  <a:pt x="0" y="0"/>
                </a:lnTo>
                <a:lnTo>
                  <a:pt x="106680" y="0"/>
                </a:lnTo>
                <a:lnTo>
                  <a:pt x="106680" y="77724"/>
                </a:lnTo>
                <a:lnTo>
                  <a:pt x="0" y="77724"/>
                </a:lnTo>
                <a:close/>
              </a:path>
            </a:pathLst>
          </a:custGeom>
          <a:solidFill>
            <a:srgbClr val="79D9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698486" y="1247394"/>
            <a:ext cx="106680" cy="77724"/>
          </a:xfrm>
          <a:custGeom>
            <a:avLst/>
            <a:gdLst/>
            <a:ahLst/>
            <a:cxnLst/>
            <a:rect l="l" t="t" r="r" b="b"/>
            <a:pathLst>
              <a:path w="106680" h="77724">
                <a:moveTo>
                  <a:pt x="0" y="77724"/>
                </a:moveTo>
                <a:lnTo>
                  <a:pt x="0" y="0"/>
                </a:lnTo>
                <a:lnTo>
                  <a:pt x="106680" y="0"/>
                </a:lnTo>
                <a:lnTo>
                  <a:pt x="106680" y="77724"/>
                </a:lnTo>
                <a:lnTo>
                  <a:pt x="0" y="77724"/>
                </a:lnTo>
                <a:close/>
              </a:path>
            </a:pathLst>
          </a:custGeom>
          <a:solidFill>
            <a:srgbClr val="1FBD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698486" y="1449324"/>
            <a:ext cx="106680" cy="77724"/>
          </a:xfrm>
          <a:custGeom>
            <a:avLst/>
            <a:gdLst/>
            <a:ahLst/>
            <a:cxnLst/>
            <a:rect l="l" t="t" r="r" b="b"/>
            <a:pathLst>
              <a:path w="106680" h="77724">
                <a:moveTo>
                  <a:pt x="0" y="77724"/>
                </a:moveTo>
                <a:lnTo>
                  <a:pt x="0" y="0"/>
                </a:lnTo>
                <a:lnTo>
                  <a:pt x="106680" y="0"/>
                </a:lnTo>
                <a:lnTo>
                  <a:pt x="106680" y="77724"/>
                </a:lnTo>
                <a:lnTo>
                  <a:pt x="0" y="77724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698486" y="1652016"/>
            <a:ext cx="106680" cy="77724"/>
          </a:xfrm>
          <a:custGeom>
            <a:avLst/>
            <a:gdLst/>
            <a:ahLst/>
            <a:cxnLst/>
            <a:rect l="l" t="t" r="r" b="b"/>
            <a:pathLst>
              <a:path w="106680" h="77724">
                <a:moveTo>
                  <a:pt x="0" y="77724"/>
                </a:moveTo>
                <a:lnTo>
                  <a:pt x="0" y="0"/>
                </a:lnTo>
                <a:lnTo>
                  <a:pt x="106680" y="0"/>
                </a:lnTo>
                <a:lnTo>
                  <a:pt x="106680" y="77724"/>
                </a:lnTo>
                <a:lnTo>
                  <a:pt x="0" y="77724"/>
                </a:lnTo>
                <a:close/>
              </a:path>
            </a:pathLst>
          </a:custGeom>
          <a:solidFill>
            <a:srgbClr val="12498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text 1"/>
          <p:cNvSpPr txBox="1"/>
          <p:nvPr/>
        </p:nvSpPr>
        <p:spPr>
          <a:xfrm>
            <a:off x="7875524" y="1005192"/>
            <a:ext cx="657793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Dahej Facility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7875524" y="1211948"/>
            <a:ext cx="395592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Imports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7875524" y="1414132"/>
            <a:ext cx="266890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HOC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7875524" y="1615046"/>
            <a:ext cx="448856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E3E3E"/>
                </a:solidFill>
                <a:latin typeface="Segoe UI Light"/>
                <a:cs typeface="Segoe UI Light"/>
              </a:rPr>
              <a:t>SI Group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7914131" y="4284956"/>
            <a:ext cx="618684" cy="113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9" i="1" spc="10" dirty="0">
                <a:solidFill>
                  <a:srgbClr val="3E3E3E"/>
                </a:solidFill>
                <a:latin typeface="Arial"/>
                <a:cs typeface="Arial"/>
              </a:rPr>
              <a:t>Source: CRISIL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611632" y="1722526"/>
            <a:ext cx="1057503" cy="5683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3E3E3E"/>
                </a:solidFill>
                <a:latin typeface="Segoe UI Light"/>
                <a:cs typeface="Segoe UI Light"/>
              </a:rPr>
              <a:t>Phenol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3E3E3E"/>
                </a:solidFill>
                <a:latin typeface="Segoe UI Light"/>
                <a:cs typeface="Segoe UI Light"/>
              </a:rPr>
              <a:t>Demand Supply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3E3E3E"/>
                </a:solidFill>
                <a:latin typeface="Segoe UI Light"/>
                <a:cs typeface="Segoe UI Light"/>
              </a:rPr>
              <a:t>in India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611632" y="3503574"/>
            <a:ext cx="1057503" cy="5682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3E3E3E"/>
                </a:solidFill>
                <a:latin typeface="Segoe UI Light"/>
                <a:cs typeface="Segoe UI Light"/>
              </a:rPr>
              <a:t>Acetone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3E3E3E"/>
                </a:solidFill>
                <a:latin typeface="Segoe UI Light"/>
                <a:cs typeface="Segoe UI Light"/>
              </a:rPr>
              <a:t>Demand Supply</a:t>
            </a:r>
            <a:endParaRPr sz="12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3E3E3E"/>
                </a:solidFill>
                <a:latin typeface="Segoe UI Light"/>
                <a:cs typeface="Segoe UI Light"/>
              </a:rPr>
              <a:t>in India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5903214" y="1926621"/>
            <a:ext cx="2152898" cy="1913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b="1" spc="10" dirty="0">
                <a:solidFill>
                  <a:srgbClr val="FFFFFF"/>
                </a:solidFill>
                <a:latin typeface="Arial"/>
                <a:cs typeface="Arial"/>
              </a:rPr>
              <a:t>The total is coming to 102</a:t>
            </a:r>
            <a:endParaRPr sz="1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8923528" y="4923859"/>
            <a:ext cx="12550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24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3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23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500"/>
          </a:xfrm>
          <a:prstGeom prst="rect">
            <a:avLst/>
          </a:prstGeom>
        </p:spPr>
      </p:pic>
      <p:pic>
        <p:nvPicPr>
          <p:cNvPr id="23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" y="4347210"/>
            <a:ext cx="1166622" cy="79629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97764" y="1819915"/>
            <a:ext cx="1389320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PHENOL &amp;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97764" y="2104903"/>
            <a:ext cx="1260121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ACETONE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97764" y="2389891"/>
            <a:ext cx="1519639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FACILITY AT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97764" y="2674605"/>
            <a:ext cx="1088149" cy="3719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DAHEJ -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97764" y="2960121"/>
            <a:ext cx="147349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SNAPSHOT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618230" y="611030"/>
            <a:ext cx="1589126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solidFill>
                  <a:srgbClr val="44C8F5"/>
                </a:solidFill>
                <a:latin typeface="Segoe UI Semibold"/>
                <a:cs typeface="Segoe UI Semibold"/>
              </a:rPr>
              <a:t>Manufacturing  Capacity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252466" y="1175391"/>
            <a:ext cx="2295874" cy="1772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50" spc="10" dirty="0">
                <a:solidFill>
                  <a:srgbClr val="FFFFFF"/>
                </a:solidFill>
                <a:latin typeface="Segoe UI Light"/>
                <a:cs typeface="Segoe UI Light"/>
              </a:rPr>
              <a:t>Total manufacturing capacity for </a:t>
            </a:r>
            <a:r>
              <a:rPr sz="1050" spc="10" dirty="0">
                <a:solidFill>
                  <a:srgbClr val="FFFFFF"/>
                </a:solidFill>
                <a:latin typeface="Segoe UI Semibold"/>
                <a:cs typeface="Segoe UI Semibold"/>
              </a:rPr>
              <a:t>Phenol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252466" y="1733683"/>
            <a:ext cx="2375883" cy="1772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50" spc="10" dirty="0">
                <a:solidFill>
                  <a:srgbClr val="FFFFFF"/>
                </a:solidFill>
                <a:latin typeface="Segoe UI Light"/>
                <a:cs typeface="Segoe UI Light"/>
              </a:rPr>
              <a:t>Total manufacturing capacity for </a:t>
            </a:r>
            <a:r>
              <a:rPr sz="1050" spc="10" dirty="0">
                <a:solidFill>
                  <a:srgbClr val="FFFFFF"/>
                </a:solidFill>
                <a:latin typeface="Segoe UI Semibold"/>
                <a:cs typeface="Segoe UI Semibold"/>
              </a:rPr>
              <a:t>Acetone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588003" y="2971452"/>
            <a:ext cx="1285674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0" spc="10" dirty="0">
                <a:solidFill>
                  <a:srgbClr val="44C8F5"/>
                </a:solidFill>
                <a:latin typeface="Segoe UI Semibold"/>
                <a:cs typeface="Segoe UI Semibold"/>
              </a:rPr>
              <a:t>Technology Tie-ups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618230" y="4045845"/>
            <a:ext cx="3131134" cy="3373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2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020" spc="10" dirty="0">
                <a:solidFill>
                  <a:srgbClr val="FFFFFF"/>
                </a:solidFill>
                <a:latin typeface="Segoe UI Light"/>
                <a:cs typeface="Segoe UI Light"/>
              </a:rPr>
              <a:t>Technology tie-up with KBR (USA) &amp; UOP Honeywell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•   </a:t>
            </a:r>
            <a:r>
              <a:rPr sz="1050" spc="10" dirty="0">
                <a:solidFill>
                  <a:srgbClr val="FFFFFF"/>
                </a:solidFill>
                <a:latin typeface="Segoe UI Light"/>
                <a:cs typeface="Segoe UI Light"/>
              </a:rPr>
              <a:t>KBR is a licensor of phenol capacity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3618230" y="933531"/>
            <a:ext cx="1085097" cy="102087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Segoe UI Light"/>
                <a:cs typeface="Segoe UI Light"/>
              </a:rPr>
              <a:t>200 </a:t>
            </a:r>
            <a:r>
              <a:rPr sz="1600" spc="10" dirty="0">
                <a:solidFill>
                  <a:srgbClr val="FFFFFF"/>
                </a:solidFill>
                <a:latin typeface="Segoe UI Light"/>
                <a:cs typeface="Segoe UI Light"/>
              </a:rPr>
              <a:t>KTPA</a:t>
            </a:r>
            <a:endParaRPr sz="1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Segoe UI Light"/>
                <a:cs typeface="Segoe UI Light"/>
              </a:rPr>
              <a:t>120 </a:t>
            </a:r>
            <a:r>
              <a:rPr sz="1600" spc="10" dirty="0">
                <a:solidFill>
                  <a:srgbClr val="FFFFFF"/>
                </a:solidFill>
                <a:latin typeface="Segoe UI Light"/>
                <a:cs typeface="Segoe UI Light"/>
              </a:rPr>
              <a:t>KTPA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3617976" y="3440430"/>
            <a:ext cx="1085088" cy="497586"/>
          </a:xfrm>
          <a:custGeom>
            <a:avLst/>
            <a:gdLst/>
            <a:ahLst/>
            <a:cxnLst/>
            <a:rect l="l" t="t" r="r" b="b"/>
            <a:pathLst>
              <a:path w="1085088" h="497586">
                <a:moveTo>
                  <a:pt x="0" y="497586"/>
                </a:moveTo>
                <a:lnTo>
                  <a:pt x="0" y="0"/>
                </a:lnTo>
                <a:lnTo>
                  <a:pt x="1085088" y="0"/>
                </a:lnTo>
                <a:lnTo>
                  <a:pt x="1085088" y="497586"/>
                </a:lnTo>
                <a:lnTo>
                  <a:pt x="0" y="4975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3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90" y="3508248"/>
            <a:ext cx="937259" cy="361950"/>
          </a:xfrm>
          <a:prstGeom prst="rect">
            <a:avLst/>
          </a:prstGeom>
        </p:spPr>
      </p:pic>
      <p:sp>
        <p:nvSpPr>
          <p:cNvPr id="219" name="object 219"/>
          <p:cNvSpPr/>
          <p:nvPr/>
        </p:nvSpPr>
        <p:spPr>
          <a:xfrm>
            <a:off x="4798314" y="3440430"/>
            <a:ext cx="1085088" cy="497586"/>
          </a:xfrm>
          <a:custGeom>
            <a:avLst/>
            <a:gdLst/>
            <a:ahLst/>
            <a:cxnLst/>
            <a:rect l="l" t="t" r="r" b="b"/>
            <a:pathLst>
              <a:path w="1085088" h="497586">
                <a:moveTo>
                  <a:pt x="0" y="497586"/>
                </a:moveTo>
                <a:lnTo>
                  <a:pt x="0" y="0"/>
                </a:lnTo>
                <a:lnTo>
                  <a:pt x="1085088" y="0"/>
                </a:lnTo>
                <a:lnTo>
                  <a:pt x="1085088" y="497586"/>
                </a:lnTo>
                <a:lnTo>
                  <a:pt x="0" y="497586"/>
                </a:lnTo>
                <a:close/>
              </a:path>
            </a:pathLst>
          </a:custGeom>
          <a:solidFill>
            <a:srgbClr val="AC2C2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3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22" y="3515868"/>
            <a:ext cx="957071" cy="346710"/>
          </a:xfrm>
          <a:prstGeom prst="rect">
            <a:avLst/>
          </a:prstGeom>
        </p:spPr>
      </p:pic>
      <p:sp>
        <p:nvSpPr>
          <p:cNvPr id="220" name="object 220"/>
          <p:cNvSpPr/>
          <p:nvPr/>
        </p:nvSpPr>
        <p:spPr>
          <a:xfrm>
            <a:off x="3599688" y="890778"/>
            <a:ext cx="4058285" cy="3048"/>
          </a:xfrm>
          <a:custGeom>
            <a:avLst/>
            <a:gdLst/>
            <a:ahLst/>
            <a:cxnLst/>
            <a:rect l="l" t="t" r="r" b="b"/>
            <a:pathLst>
              <a:path w="4058285" h="3048">
                <a:moveTo>
                  <a:pt x="1524" y="1524"/>
                </a:moveTo>
                <a:lnTo>
                  <a:pt x="4056761" y="1524"/>
                </a:lnTo>
              </a:path>
            </a:pathLst>
          </a:custGeom>
          <a:ln w="3048">
            <a:solidFill>
              <a:srgbClr val="0095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3599688" y="3264408"/>
            <a:ext cx="4534789" cy="3048"/>
          </a:xfrm>
          <a:custGeom>
            <a:avLst/>
            <a:gdLst/>
            <a:ahLst/>
            <a:cxnLst/>
            <a:rect l="l" t="t" r="r" b="b"/>
            <a:pathLst>
              <a:path w="4534789" h="3048">
                <a:moveTo>
                  <a:pt x="1524" y="1524"/>
                </a:moveTo>
                <a:lnTo>
                  <a:pt x="4533265" y="1524"/>
                </a:lnTo>
              </a:path>
            </a:pathLst>
          </a:custGeom>
          <a:ln w="3048">
            <a:solidFill>
              <a:srgbClr val="0095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5252466" y="2236349"/>
            <a:ext cx="2375216" cy="1772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50" spc="10" dirty="0">
                <a:solidFill>
                  <a:srgbClr val="FFFFFF"/>
                </a:solidFill>
                <a:latin typeface="Segoe UI Light"/>
                <a:cs typeface="Segoe UI Light"/>
              </a:rPr>
              <a:t>Total manufacturing capacity for </a:t>
            </a:r>
            <a:r>
              <a:rPr sz="1050" spc="10" dirty="0">
                <a:solidFill>
                  <a:srgbClr val="FFFFFF"/>
                </a:solidFill>
                <a:latin typeface="Segoe UI Semibold"/>
                <a:cs typeface="Segoe UI Semibold"/>
              </a:rPr>
              <a:t>Cumene</a:t>
            </a:r>
            <a:endParaRPr sz="1000">
              <a:latin typeface="Segoe UI Semibold"/>
              <a:cs typeface="Segoe UI Semibold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3618230" y="1984075"/>
            <a:ext cx="1126245" cy="4729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Segoe UI Light"/>
                <a:cs typeface="Segoe UI Light"/>
              </a:rPr>
              <a:t>260 </a:t>
            </a:r>
            <a:r>
              <a:rPr sz="1600" spc="10" dirty="0">
                <a:solidFill>
                  <a:srgbClr val="FFFFFF"/>
                </a:solidFill>
                <a:latin typeface="Segoe UI Light"/>
                <a:cs typeface="Segoe UI Light"/>
              </a:rPr>
              <a:t>KTPA</a:t>
            </a:r>
            <a:endParaRPr sz="16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923528" y="4923859"/>
            <a:ext cx="1236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25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5978652" y="3440430"/>
            <a:ext cx="847344" cy="497586"/>
          </a:xfrm>
          <a:custGeom>
            <a:avLst/>
            <a:gdLst/>
            <a:ahLst/>
            <a:cxnLst/>
            <a:rect l="l" t="t" r="r" b="b"/>
            <a:pathLst>
              <a:path w="847344" h="497586">
                <a:moveTo>
                  <a:pt x="0" y="497586"/>
                </a:moveTo>
                <a:lnTo>
                  <a:pt x="0" y="0"/>
                </a:lnTo>
                <a:lnTo>
                  <a:pt x="847344" y="0"/>
                </a:lnTo>
                <a:lnTo>
                  <a:pt x="847344" y="497586"/>
                </a:lnTo>
                <a:lnTo>
                  <a:pt x="0" y="4975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37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334" y="3451860"/>
            <a:ext cx="601980" cy="46482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3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22" y="-121159"/>
            <a:ext cx="9320022" cy="5365242"/>
          </a:xfrm>
          <a:prstGeom prst="rect">
            <a:avLst/>
          </a:prstGeom>
        </p:spPr>
      </p:pic>
      <p:pic>
        <p:nvPicPr>
          <p:cNvPr id="24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37" y="0"/>
            <a:ext cx="6727063" cy="5143500"/>
          </a:xfrm>
          <a:prstGeom prst="rect">
            <a:avLst/>
          </a:prstGeom>
        </p:spPr>
      </p:pic>
      <p:pic>
        <p:nvPicPr>
          <p:cNvPr id="24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463" y="347647"/>
            <a:ext cx="5766536" cy="479585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63616" y="3315634"/>
            <a:ext cx="2172067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FINANCIALS</a:t>
            </a:r>
            <a:endParaRPr sz="3200">
              <a:latin typeface="Segoe UI Light"/>
              <a:cs typeface="Segoe UI Light"/>
            </a:endParaRPr>
          </a:p>
        </p:txBody>
      </p:sp>
      <p:pic>
        <p:nvPicPr>
          <p:cNvPr id="24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" y="4559045"/>
            <a:ext cx="963168" cy="584454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8780272" y="4923859"/>
            <a:ext cx="12389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26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4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24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24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6511290" cy="51434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73380" y="2249937"/>
            <a:ext cx="1449446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FINANCIAL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73380" y="2534925"/>
            <a:ext cx="1433786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SUMMARY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136138" y="766469"/>
            <a:ext cx="1515117" cy="2281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spc="10" dirty="0">
                <a:solidFill>
                  <a:srgbClr val="FFFFFF"/>
                </a:solidFill>
                <a:latin typeface="Segoe UI Semibold"/>
                <a:cs typeface="Segoe UI Semibold"/>
              </a:rPr>
              <a:t>Financial Summary</a:t>
            </a:r>
            <a:endParaRPr sz="13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136138" y="1396410"/>
            <a:ext cx="959722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1455</a:t>
            </a:r>
            <a:endParaRPr sz="32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277868" y="1565422"/>
            <a:ext cx="1435187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Light"/>
                <a:cs typeface="Segoe UI Light"/>
              </a:rPr>
              <a:t>Net Revenue</a:t>
            </a:r>
            <a:endParaRPr sz="20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136138" y="2374818"/>
            <a:ext cx="734311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214</a:t>
            </a:r>
            <a:endParaRPr sz="32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231894" y="2543576"/>
            <a:ext cx="846242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Light"/>
                <a:cs typeface="Segoe UI Light"/>
              </a:rPr>
              <a:t>EBITDA</a:t>
            </a:r>
            <a:endParaRPr sz="20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136138" y="3369736"/>
            <a:ext cx="571464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84</a:t>
            </a:r>
            <a:endParaRPr sz="32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020820" y="3514364"/>
            <a:ext cx="542255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FFFFFF"/>
                </a:solidFill>
                <a:latin typeface="Segoe UI Light"/>
                <a:cs typeface="Segoe UI Light"/>
              </a:rPr>
              <a:t>*PAT</a:t>
            </a:r>
            <a:endParaRPr sz="20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602480" y="4142137"/>
            <a:ext cx="1042498" cy="1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00" spc="10" dirty="0">
                <a:solidFill>
                  <a:srgbClr val="FFFFFF"/>
                </a:solidFill>
                <a:latin typeface="Segoe UI Light"/>
                <a:cs typeface="Segoe UI Light"/>
              </a:rPr>
              <a:t>*Normalized PAT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3140964" y="2166366"/>
            <a:ext cx="2526157" cy="6096"/>
          </a:xfrm>
          <a:custGeom>
            <a:avLst/>
            <a:gdLst/>
            <a:ahLst/>
            <a:cxnLst/>
            <a:rect l="l" t="t" r="r" b="b"/>
            <a:pathLst>
              <a:path w="2526157" h="6096">
                <a:moveTo>
                  <a:pt x="3048" y="3048"/>
                </a:moveTo>
                <a:lnTo>
                  <a:pt x="2523109" y="3048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140964" y="3121152"/>
            <a:ext cx="2526157" cy="6096"/>
          </a:xfrm>
          <a:custGeom>
            <a:avLst/>
            <a:gdLst/>
            <a:ahLst/>
            <a:cxnLst/>
            <a:rect l="l" t="t" r="r" b="b"/>
            <a:pathLst>
              <a:path w="2526157" h="6096">
                <a:moveTo>
                  <a:pt x="3048" y="3048"/>
                </a:moveTo>
                <a:lnTo>
                  <a:pt x="2523109" y="3048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6637528" y="1193152"/>
            <a:ext cx="1672121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44C8F5"/>
                </a:solidFill>
                <a:latin typeface="Segoe UI Semibold"/>
                <a:cs typeface="Segoe UI Semibold"/>
              </a:rPr>
              <a:t>Market Capitalisation (in Rs. Cr)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6457188" y="1445514"/>
            <a:ext cx="2156460" cy="2156460"/>
          </a:xfrm>
          <a:custGeom>
            <a:avLst/>
            <a:gdLst/>
            <a:ahLst/>
            <a:cxnLst/>
            <a:rect l="l" t="t" r="r" b="b"/>
            <a:pathLst>
              <a:path w="2156460" h="2156460">
                <a:moveTo>
                  <a:pt x="0" y="1078230"/>
                </a:moveTo>
                <a:cubicBezTo>
                  <a:pt x="0" y="482727"/>
                  <a:pt x="482727" y="0"/>
                  <a:pt x="1078230" y="0"/>
                </a:cubicBezTo>
                <a:cubicBezTo>
                  <a:pt x="1673733" y="0"/>
                  <a:pt x="2156460" y="482727"/>
                  <a:pt x="2156460" y="1078230"/>
                </a:cubicBezTo>
                <a:cubicBezTo>
                  <a:pt x="2156460" y="1673733"/>
                  <a:pt x="1673733" y="2156460"/>
                  <a:pt x="1078230" y="2156460"/>
                </a:cubicBezTo>
                <a:cubicBezTo>
                  <a:pt x="482727" y="2156460"/>
                  <a:pt x="0" y="1673733"/>
                  <a:pt x="0" y="1078230"/>
                </a:cubicBezTo>
                <a:close/>
              </a:path>
            </a:pathLst>
          </a:custGeom>
          <a:solidFill>
            <a:srgbClr val="44C8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311646" y="2382774"/>
            <a:ext cx="467106" cy="467106"/>
          </a:xfrm>
          <a:custGeom>
            <a:avLst/>
            <a:gdLst/>
            <a:ahLst/>
            <a:cxnLst/>
            <a:rect l="l" t="t" r="r" b="b"/>
            <a:pathLst>
              <a:path w="467106" h="467106">
                <a:moveTo>
                  <a:pt x="0" y="233553"/>
                </a:moveTo>
                <a:cubicBezTo>
                  <a:pt x="0" y="104521"/>
                  <a:pt x="104521" y="0"/>
                  <a:pt x="233553" y="0"/>
                </a:cubicBezTo>
                <a:cubicBezTo>
                  <a:pt x="362585" y="0"/>
                  <a:pt x="467106" y="104521"/>
                  <a:pt x="467106" y="233553"/>
                </a:cubicBezTo>
                <a:cubicBezTo>
                  <a:pt x="467106" y="362585"/>
                  <a:pt x="362585" y="467106"/>
                  <a:pt x="233553" y="467106"/>
                </a:cubicBezTo>
                <a:cubicBezTo>
                  <a:pt x="104521" y="467106"/>
                  <a:pt x="0" y="362585"/>
                  <a:pt x="0" y="233553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6432042" y="2494432"/>
            <a:ext cx="254812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latin typeface="Segoe UI Light"/>
                <a:cs typeface="Segoe UI Light"/>
              </a:rPr>
              <a:t>146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098284" y="2205654"/>
            <a:ext cx="885291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latin typeface="Segoe UI Light"/>
                <a:cs typeface="Segoe UI Light"/>
              </a:rPr>
              <a:t>3381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6286246" y="2854566"/>
            <a:ext cx="247650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2010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383018" y="2713068"/>
            <a:ext cx="247548" cy="1522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212121"/>
                </a:solidFill>
                <a:latin typeface="Segoe UI Light"/>
                <a:cs typeface="Segoe UI Light"/>
              </a:rPr>
              <a:t>2018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923528" y="4923859"/>
            <a:ext cx="121933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27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24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1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1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3139440" cy="5143499"/>
          </a:xfrm>
          <a:prstGeom prst="rect">
            <a:avLst/>
          </a:prstGeom>
        </p:spPr>
      </p:pic>
      <p:pic>
        <p:nvPicPr>
          <p:cNvPr id="1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90" y="0"/>
            <a:ext cx="3173729" cy="51435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58216" y="2212599"/>
            <a:ext cx="1081627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VISION-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58216" y="2497313"/>
            <a:ext cx="1030901" cy="3719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VALUES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object 1"/>
          <p:cNvSpPr/>
          <p:nvPr/>
        </p:nvSpPr>
        <p:spPr>
          <a:xfrm>
            <a:off x="2624328" y="3912108"/>
            <a:ext cx="3176016" cy="1049274"/>
          </a:xfrm>
          <a:custGeom>
            <a:avLst/>
            <a:gdLst/>
            <a:ahLst/>
            <a:cxnLst/>
            <a:rect l="l" t="t" r="r" b="b"/>
            <a:pathLst>
              <a:path w="3176016" h="1049274">
                <a:moveTo>
                  <a:pt x="0" y="1049274"/>
                </a:moveTo>
                <a:lnTo>
                  <a:pt x="0" y="0"/>
                </a:lnTo>
                <a:lnTo>
                  <a:pt x="3176016" y="0"/>
                </a:lnTo>
                <a:lnTo>
                  <a:pt x="3176016" y="1049274"/>
                </a:lnTo>
                <a:lnTo>
                  <a:pt x="0" y="1049274"/>
                </a:lnTo>
                <a:close/>
              </a:path>
            </a:pathLst>
          </a:custGeom>
          <a:solidFill>
            <a:srgbClr val="023E80">
              <a:alpha val="69804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30" y="4200144"/>
            <a:ext cx="852677" cy="422910"/>
          </a:xfrm>
          <a:prstGeom prst="rect">
            <a:avLst/>
          </a:prstGeom>
        </p:spPr>
      </p:pic>
      <p:pic>
        <p:nvPicPr>
          <p:cNvPr id="1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30" y="2558796"/>
            <a:ext cx="547877" cy="456438"/>
          </a:xfrm>
          <a:prstGeom prst="rect">
            <a:avLst/>
          </a:prstGeom>
        </p:spPr>
      </p:pic>
      <p:pic>
        <p:nvPicPr>
          <p:cNvPr id="1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474" y="726948"/>
            <a:ext cx="606552" cy="599694"/>
          </a:xfrm>
          <a:prstGeom prst="rect">
            <a:avLst/>
          </a:prstGeom>
        </p:spPr>
      </p:pic>
      <p:pic>
        <p:nvPicPr>
          <p:cNvPr id="2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42" y="1630680"/>
            <a:ext cx="509015" cy="619506"/>
          </a:xfrm>
          <a:prstGeom prst="rect">
            <a:avLst/>
          </a:prstGeom>
        </p:spPr>
      </p:pic>
      <p:pic>
        <p:nvPicPr>
          <p:cNvPr id="21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26" y="3412998"/>
            <a:ext cx="688848" cy="425196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6035294" y="284434"/>
            <a:ext cx="715856" cy="3041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3E3E3E"/>
                </a:solidFill>
                <a:latin typeface="Segoe UI Light"/>
                <a:cs typeface="Segoe UI Light"/>
              </a:rPr>
              <a:t>Values:</a:t>
            </a:r>
            <a:endParaRPr sz="18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798056" y="738784"/>
            <a:ext cx="1061007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Innovativeness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798056" y="957194"/>
            <a:ext cx="2031585" cy="3543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Driving not just product ideas but also</a:t>
            </a:r>
            <a:endParaRPr sz="8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70" spc="10" dirty="0">
                <a:solidFill>
                  <a:srgbClr val="212121"/>
                </a:solidFill>
                <a:latin typeface="Segoe UI Light"/>
                <a:cs typeface="Segoe UI Light"/>
              </a:rPr>
              <a:t>innovation in terms of processes and employee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engagement thus maximizing growth.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798056" y="1670456"/>
            <a:ext cx="1114348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Responsiveness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6798056" y="1889119"/>
            <a:ext cx="1688426" cy="2444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Towards, employees, customers and all</a:t>
            </a:r>
            <a:endParaRPr sz="8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other stakeholders.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6798056" y="2552344"/>
            <a:ext cx="784555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Ownership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798056" y="2771007"/>
            <a:ext cx="1943314" cy="2444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Where the vision becomes not just the</a:t>
            </a:r>
            <a:endParaRPr sz="8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company goal but the individual goal as well.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6798056" y="3363366"/>
            <a:ext cx="1397050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Performance driven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6798056" y="3582029"/>
            <a:ext cx="1718630" cy="2444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Rewarding performers across verticals,</a:t>
            </a:r>
            <a:endParaRPr sz="8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70" spc="10" dirty="0">
                <a:solidFill>
                  <a:srgbClr val="212121"/>
                </a:solidFill>
                <a:latin typeface="Segoe UI Light"/>
                <a:cs typeface="Segoe UI Light"/>
              </a:rPr>
              <a:t>thereby setting examples for leadership.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6798056" y="4139590"/>
            <a:ext cx="487375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Agility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6798056" y="4358253"/>
            <a:ext cx="2083370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70" spc="10" dirty="0">
                <a:solidFill>
                  <a:srgbClr val="212121"/>
                </a:solidFill>
                <a:latin typeface="Segoe UI Light"/>
                <a:cs typeface="Segoe UI Light"/>
              </a:rPr>
              <a:t>Change is constant. This equips the organization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6798056" y="4467981"/>
            <a:ext cx="1768288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212121"/>
                </a:solidFill>
                <a:latin typeface="Segoe UI Light"/>
                <a:cs typeface="Segoe UI Light"/>
              </a:rPr>
              <a:t>to respond rapidly to this dynamic world.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8923528" y="4923859"/>
            <a:ext cx="7399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2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2818384" y="3990137"/>
            <a:ext cx="929640" cy="405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Vision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2836672" y="4402988"/>
            <a:ext cx="2580894" cy="3854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To become the </a:t>
            </a:r>
            <a:r>
              <a:rPr sz="1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FASTEST GROWING</a:t>
            </a:r>
            <a:endParaRPr sz="12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Indian chemical intermediates company.</a:t>
            </a:r>
            <a:endParaRPr sz="1200">
              <a:latin typeface="Segoe UI Light"/>
              <a:cs typeface="Segoe UI Light"/>
            </a:endParaRPr>
          </a:p>
        </p:txBody>
      </p:sp>
      <p:pic>
        <p:nvPicPr>
          <p:cNvPr id="22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4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25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5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15214" y="2358395"/>
            <a:ext cx="1205308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AWARDS</a:t>
            </a:r>
            <a:endParaRPr sz="2200">
              <a:latin typeface="Segoe UI Semibold"/>
              <a:cs typeface="Segoe UI Semibold"/>
            </a:endParaRPr>
          </a:p>
        </p:txBody>
      </p:sp>
      <p:pic>
        <p:nvPicPr>
          <p:cNvPr id="25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8923528" y="4923859"/>
            <a:ext cx="1236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28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25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52" y="364998"/>
            <a:ext cx="1720596" cy="854964"/>
          </a:xfrm>
          <a:prstGeom prst="rect">
            <a:avLst/>
          </a:prstGeom>
        </p:spPr>
      </p:pic>
      <p:pic>
        <p:nvPicPr>
          <p:cNvPr id="253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98" y="364998"/>
            <a:ext cx="1714500" cy="1079753"/>
          </a:xfrm>
          <a:prstGeom prst="rect">
            <a:avLst/>
          </a:prstGeom>
        </p:spPr>
      </p:pic>
      <p:pic>
        <p:nvPicPr>
          <p:cNvPr id="254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68" y="364998"/>
            <a:ext cx="1714499" cy="1080516"/>
          </a:xfrm>
          <a:prstGeom prst="rect">
            <a:avLst/>
          </a:prstGeom>
        </p:spPr>
      </p:pic>
      <p:pic>
        <p:nvPicPr>
          <p:cNvPr id="255" name="Imag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98" y="2602992"/>
            <a:ext cx="1709928" cy="992124"/>
          </a:xfrm>
          <a:prstGeom prst="rect">
            <a:avLst/>
          </a:prstGeom>
        </p:spPr>
      </p:pic>
      <p:pic>
        <p:nvPicPr>
          <p:cNvPr id="256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78" y="2602992"/>
            <a:ext cx="1710690" cy="992886"/>
          </a:xfrm>
          <a:prstGeom prst="rect">
            <a:avLst/>
          </a:prstGeom>
        </p:spPr>
      </p:pic>
      <p:pic>
        <p:nvPicPr>
          <p:cNvPr id="257" name="Imag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52" y="2603753"/>
            <a:ext cx="1709166" cy="992124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3102864" y="1314290"/>
            <a:ext cx="1014870" cy="2895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AFDC7E"/>
                </a:solidFill>
                <a:latin typeface="Segoe UI Semibold"/>
                <a:cs typeface="Segoe UI Semibold"/>
              </a:rPr>
              <a:t>FGI award, 2018</a:t>
            </a:r>
            <a:endParaRPr sz="9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AFDC7E"/>
                </a:solidFill>
                <a:latin typeface="Segoe UI Semibold"/>
                <a:cs typeface="Segoe UI Semibold"/>
              </a:rPr>
              <a:t>Certificate of Merit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102864" y="1634566"/>
            <a:ext cx="1406651" cy="2658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Deepak Foundation was conferred with a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Certificate of Merit at the 15th Federation of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Gujarat Industries (FGI) awards.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115306" y="1513954"/>
            <a:ext cx="1458582" cy="4262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AE28A"/>
                </a:solidFill>
                <a:latin typeface="Segoe UI Semibold"/>
                <a:cs typeface="Segoe UI Semibold"/>
              </a:rPr>
              <a:t>Excellent Performance as</a:t>
            </a:r>
            <a:endParaRPr sz="9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AE28A"/>
                </a:solidFill>
                <a:latin typeface="Segoe UI Semibold"/>
                <a:cs typeface="Segoe UI Semibold"/>
              </a:rPr>
              <a:t>Most Collaborative Partner,</a:t>
            </a:r>
            <a:endParaRPr sz="9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AE28A"/>
                </a:solidFill>
                <a:latin typeface="Segoe UI Semibold"/>
                <a:cs typeface="Segoe UI Semibold"/>
              </a:rPr>
              <a:t>2017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5115306" y="1979498"/>
            <a:ext cx="1211120" cy="1835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Deepak Nitrite recognised by Rallis, A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TATA Group Company.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116318" y="1707718"/>
            <a:ext cx="1499843" cy="2658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Deepak Nitrite Limited, as the parent company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of Deepak Foundation, received the FICCI CSR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Awards 2015-16.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116318" y="1522336"/>
            <a:ext cx="1194548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8BA7"/>
                </a:solidFill>
                <a:latin typeface="Segoe UI Semibold"/>
                <a:cs typeface="Segoe UI Semibold"/>
              </a:rPr>
              <a:t>FICCI CSR Award, 2016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102864" y="3684638"/>
            <a:ext cx="1108367" cy="2891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B871"/>
                </a:solidFill>
                <a:latin typeface="Segoe UI Semibold"/>
                <a:cs typeface="Segoe UI Semibold"/>
              </a:rPr>
              <a:t>ICC Award For Social</a:t>
            </a:r>
            <a:endParaRPr sz="9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B871"/>
                </a:solidFill>
                <a:latin typeface="Segoe UI Semibold"/>
                <a:cs typeface="Segoe UI Semibold"/>
              </a:rPr>
              <a:t>Responsibility, 2017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102864" y="4011498"/>
            <a:ext cx="1248003" cy="2658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Deepak Foundation conferred with the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ICC Award For Social Responsibility by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the Indian Chemical Council.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5115306" y="3684638"/>
            <a:ext cx="1098232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9BFF"/>
                </a:solidFill>
                <a:latin typeface="Segoe UI Semibold"/>
                <a:cs typeface="Segoe UI Semibold"/>
              </a:rPr>
              <a:t>GCSRA Awards, 2017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123180" y="3864178"/>
            <a:ext cx="1389583" cy="1835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Comprehensive Emergency Obstetric and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Newborn Care (CEmONC) unit at Jabugam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5123180" y="4028770"/>
            <a:ext cx="1467003" cy="2658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received  the best CSR project for Cohesive &amp;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Strategic Partnerships under the large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companies’ category.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7116318" y="3684638"/>
            <a:ext cx="1367369" cy="2891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ABFFFF"/>
                </a:solidFill>
                <a:latin typeface="Segoe UI Semibold"/>
                <a:cs typeface="Segoe UI Semibold"/>
              </a:rPr>
              <a:t>ICC Lifetime Achievement</a:t>
            </a:r>
            <a:endParaRPr sz="900">
              <a:latin typeface="Segoe UI Semibold"/>
              <a:cs typeface="Segoe UI Semibold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ABFFFF"/>
                </a:solidFill>
                <a:latin typeface="Segoe UI Semibold"/>
                <a:cs typeface="Segoe UI Semibold"/>
              </a:rPr>
              <a:t>Award, 2014</a:t>
            </a:r>
            <a:endParaRPr sz="900">
              <a:latin typeface="Segoe UI Semibold"/>
              <a:cs typeface="Segoe UI Semibold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116318" y="4001592"/>
            <a:ext cx="138912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The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7255612" y="4001592"/>
            <a:ext cx="216484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Indian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7473696" y="4001592"/>
            <a:ext cx="312571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39" spc="10" dirty="0">
                <a:solidFill>
                  <a:srgbClr val="FFFFFF"/>
                </a:solidFill>
                <a:latin typeface="Segoe UI Light"/>
                <a:cs typeface="Segoe UI Light"/>
              </a:rPr>
              <a:t>Chemical</a:t>
            </a:r>
            <a:endParaRPr sz="5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7785962" y="4001592"/>
            <a:ext cx="258318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Council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8044662" y="4001592"/>
            <a:ext cx="175565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(ICC)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8222742" y="4001592"/>
            <a:ext cx="349148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conferred 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7116318" y="4001592"/>
            <a:ext cx="1625042" cy="1835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455267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Mr.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C.K. Mehta, Chairman, Deepak Group of Industries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7116318" y="4166184"/>
            <a:ext cx="1311784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FFFFFF"/>
                </a:solidFill>
                <a:latin typeface="Segoe UI Light"/>
                <a:cs typeface="Segoe UI Light"/>
              </a:rPr>
              <a:t>with the ICC lifetime achievement award.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4975860" y="1402080"/>
            <a:ext cx="86868" cy="86868"/>
          </a:xfrm>
          <a:custGeom>
            <a:avLst/>
            <a:gdLst/>
            <a:ahLst/>
            <a:cxnLst/>
            <a:rect l="l" t="t" r="r" b="b"/>
            <a:pathLst>
              <a:path w="86868" h="86868">
                <a:moveTo>
                  <a:pt x="0" y="43434"/>
                </a:moveTo>
                <a:cubicBezTo>
                  <a:pt x="0" y="19431"/>
                  <a:pt x="19431" y="0"/>
                  <a:pt x="43434" y="0"/>
                </a:cubicBezTo>
                <a:cubicBezTo>
                  <a:pt x="67437" y="0"/>
                  <a:pt x="86868" y="19431"/>
                  <a:pt x="86868" y="43434"/>
                </a:cubicBezTo>
                <a:cubicBezTo>
                  <a:pt x="86868" y="67437"/>
                  <a:pt x="67437" y="86868"/>
                  <a:pt x="43434" y="86868"/>
                </a:cubicBezTo>
                <a:cubicBezTo>
                  <a:pt x="19431" y="86868"/>
                  <a:pt x="0" y="67437"/>
                  <a:pt x="0" y="43434"/>
                </a:cubicBezTo>
                <a:close/>
              </a:path>
            </a:pathLst>
          </a:custGeom>
          <a:solidFill>
            <a:srgbClr val="FAE28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979157" y="1405890"/>
            <a:ext cx="86868" cy="86867"/>
          </a:xfrm>
          <a:custGeom>
            <a:avLst/>
            <a:gdLst/>
            <a:ahLst/>
            <a:cxnLst/>
            <a:rect l="l" t="t" r="r" b="b"/>
            <a:pathLst>
              <a:path w="86868" h="86867">
                <a:moveTo>
                  <a:pt x="0" y="43434"/>
                </a:moveTo>
                <a:cubicBezTo>
                  <a:pt x="0" y="19431"/>
                  <a:pt x="19432" y="0"/>
                  <a:pt x="43435" y="0"/>
                </a:cubicBezTo>
                <a:cubicBezTo>
                  <a:pt x="67437" y="0"/>
                  <a:pt x="86869" y="19431"/>
                  <a:pt x="86869" y="43434"/>
                </a:cubicBezTo>
                <a:cubicBezTo>
                  <a:pt x="86869" y="67437"/>
                  <a:pt x="67437" y="86868"/>
                  <a:pt x="43435" y="86868"/>
                </a:cubicBezTo>
                <a:cubicBezTo>
                  <a:pt x="19432" y="86868"/>
                  <a:pt x="0" y="67437"/>
                  <a:pt x="0" y="43434"/>
                </a:cubicBezTo>
                <a:close/>
              </a:path>
            </a:pathLst>
          </a:custGeom>
          <a:solidFill>
            <a:srgbClr val="FF8BA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2963418" y="3547110"/>
            <a:ext cx="86868" cy="86868"/>
          </a:xfrm>
          <a:custGeom>
            <a:avLst/>
            <a:gdLst/>
            <a:ahLst/>
            <a:cxnLst/>
            <a:rect l="l" t="t" r="r" b="b"/>
            <a:pathLst>
              <a:path w="86868" h="86868">
                <a:moveTo>
                  <a:pt x="0" y="43434"/>
                </a:moveTo>
                <a:cubicBezTo>
                  <a:pt x="0" y="19431"/>
                  <a:pt x="19431" y="0"/>
                  <a:pt x="43434" y="0"/>
                </a:cubicBezTo>
                <a:cubicBezTo>
                  <a:pt x="67437" y="0"/>
                  <a:pt x="86868" y="19431"/>
                  <a:pt x="86868" y="43434"/>
                </a:cubicBezTo>
                <a:cubicBezTo>
                  <a:pt x="86868" y="67437"/>
                  <a:pt x="67437" y="86868"/>
                  <a:pt x="43434" y="86868"/>
                </a:cubicBezTo>
                <a:cubicBezTo>
                  <a:pt x="19431" y="86868"/>
                  <a:pt x="0" y="67437"/>
                  <a:pt x="0" y="43434"/>
                </a:cubicBezTo>
                <a:close/>
              </a:path>
            </a:pathLst>
          </a:custGeom>
          <a:solidFill>
            <a:srgbClr val="FFB87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2963418" y="1160526"/>
            <a:ext cx="86868" cy="86868"/>
          </a:xfrm>
          <a:custGeom>
            <a:avLst/>
            <a:gdLst/>
            <a:ahLst/>
            <a:cxnLst/>
            <a:rect l="l" t="t" r="r" b="b"/>
            <a:pathLst>
              <a:path w="86868" h="86868">
                <a:moveTo>
                  <a:pt x="0" y="43433"/>
                </a:moveTo>
                <a:cubicBezTo>
                  <a:pt x="0" y="19431"/>
                  <a:pt x="19431" y="0"/>
                  <a:pt x="43434" y="0"/>
                </a:cubicBezTo>
                <a:cubicBezTo>
                  <a:pt x="67437" y="0"/>
                  <a:pt x="86868" y="19431"/>
                  <a:pt x="86868" y="43433"/>
                </a:cubicBezTo>
                <a:cubicBezTo>
                  <a:pt x="86868" y="67437"/>
                  <a:pt x="67437" y="86868"/>
                  <a:pt x="43434" y="86868"/>
                </a:cubicBezTo>
                <a:cubicBezTo>
                  <a:pt x="19431" y="86868"/>
                  <a:pt x="0" y="67437"/>
                  <a:pt x="0" y="43433"/>
                </a:cubicBezTo>
                <a:close/>
              </a:path>
            </a:pathLst>
          </a:custGeom>
          <a:solidFill>
            <a:srgbClr val="AFDC7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976622" y="3553968"/>
            <a:ext cx="86868" cy="86868"/>
          </a:xfrm>
          <a:custGeom>
            <a:avLst/>
            <a:gdLst/>
            <a:ahLst/>
            <a:cxnLst/>
            <a:rect l="l" t="t" r="r" b="b"/>
            <a:pathLst>
              <a:path w="86868" h="86868">
                <a:moveTo>
                  <a:pt x="0" y="43434"/>
                </a:moveTo>
                <a:cubicBezTo>
                  <a:pt x="0" y="19431"/>
                  <a:pt x="19431" y="0"/>
                  <a:pt x="43434" y="0"/>
                </a:cubicBezTo>
                <a:cubicBezTo>
                  <a:pt x="67437" y="0"/>
                  <a:pt x="86868" y="19431"/>
                  <a:pt x="86868" y="43434"/>
                </a:cubicBezTo>
                <a:cubicBezTo>
                  <a:pt x="86868" y="67437"/>
                  <a:pt x="67437" y="86868"/>
                  <a:pt x="43434" y="86868"/>
                </a:cubicBezTo>
                <a:cubicBezTo>
                  <a:pt x="19431" y="86868"/>
                  <a:pt x="0" y="67437"/>
                  <a:pt x="0" y="43434"/>
                </a:cubicBezTo>
                <a:close/>
              </a:path>
            </a:pathLst>
          </a:custGeom>
          <a:solidFill>
            <a:srgbClr val="FF9B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989064" y="3543300"/>
            <a:ext cx="86867" cy="86868"/>
          </a:xfrm>
          <a:custGeom>
            <a:avLst/>
            <a:gdLst/>
            <a:ahLst/>
            <a:cxnLst/>
            <a:rect l="l" t="t" r="r" b="b"/>
            <a:pathLst>
              <a:path w="86867" h="86868">
                <a:moveTo>
                  <a:pt x="0" y="43434"/>
                </a:moveTo>
                <a:cubicBezTo>
                  <a:pt x="0" y="19431"/>
                  <a:pt x="19430" y="0"/>
                  <a:pt x="43434" y="0"/>
                </a:cubicBezTo>
                <a:cubicBezTo>
                  <a:pt x="67437" y="0"/>
                  <a:pt x="86867" y="19431"/>
                  <a:pt x="86867" y="43434"/>
                </a:cubicBezTo>
                <a:cubicBezTo>
                  <a:pt x="86867" y="67437"/>
                  <a:pt x="67437" y="86868"/>
                  <a:pt x="43434" y="86868"/>
                </a:cubicBezTo>
                <a:cubicBezTo>
                  <a:pt x="19430" y="86868"/>
                  <a:pt x="0" y="67437"/>
                  <a:pt x="0" y="43434"/>
                </a:cubicBezTo>
                <a:close/>
              </a:path>
            </a:pathLst>
          </a:custGeom>
          <a:solidFill>
            <a:srgbClr val="AB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2998470" y="1239774"/>
            <a:ext cx="6096" cy="714629"/>
          </a:xfrm>
          <a:custGeom>
            <a:avLst/>
            <a:gdLst/>
            <a:ahLst/>
            <a:cxnLst/>
            <a:rect l="l" t="t" r="r" b="b"/>
            <a:pathLst>
              <a:path w="6096" h="714629">
                <a:moveTo>
                  <a:pt x="3048" y="711581"/>
                </a:moveTo>
                <a:lnTo>
                  <a:pt x="3048" y="3047"/>
                </a:lnTo>
              </a:path>
            </a:pathLst>
          </a:custGeom>
          <a:ln w="6096">
            <a:solidFill>
              <a:srgbClr val="AFDC7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014722" y="1437894"/>
            <a:ext cx="7747" cy="768223"/>
          </a:xfrm>
          <a:custGeom>
            <a:avLst/>
            <a:gdLst/>
            <a:ahLst/>
            <a:cxnLst/>
            <a:rect l="l" t="t" r="r" b="b"/>
            <a:pathLst>
              <a:path w="7747" h="768223">
                <a:moveTo>
                  <a:pt x="4699" y="765175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FAE28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014210" y="1431036"/>
            <a:ext cx="6095" cy="575690"/>
          </a:xfrm>
          <a:custGeom>
            <a:avLst/>
            <a:gdLst/>
            <a:ahLst/>
            <a:cxnLst/>
            <a:rect l="l" t="t" r="r" b="b"/>
            <a:pathLst>
              <a:path w="6095" h="575690">
                <a:moveTo>
                  <a:pt x="3047" y="572643"/>
                </a:moveTo>
                <a:lnTo>
                  <a:pt x="3047" y="3048"/>
                </a:lnTo>
              </a:path>
            </a:pathLst>
          </a:custGeom>
          <a:ln w="6096">
            <a:solidFill>
              <a:srgbClr val="FF8BA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001518" y="3569970"/>
            <a:ext cx="6096" cy="736460"/>
          </a:xfrm>
          <a:custGeom>
            <a:avLst/>
            <a:gdLst/>
            <a:ahLst/>
            <a:cxnLst/>
            <a:rect l="l" t="t" r="r" b="b"/>
            <a:pathLst>
              <a:path w="6096" h="736460">
                <a:moveTo>
                  <a:pt x="3048" y="733412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FFB87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013198" y="3569970"/>
            <a:ext cx="6095" cy="782282"/>
          </a:xfrm>
          <a:custGeom>
            <a:avLst/>
            <a:gdLst/>
            <a:ahLst/>
            <a:cxnLst/>
            <a:rect l="l" t="t" r="r" b="b"/>
            <a:pathLst>
              <a:path w="6095" h="782282">
                <a:moveTo>
                  <a:pt x="3048" y="779234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FF9B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033260" y="3599688"/>
            <a:ext cx="6095" cy="706767"/>
          </a:xfrm>
          <a:custGeom>
            <a:avLst/>
            <a:gdLst/>
            <a:ahLst/>
            <a:cxnLst/>
            <a:rect l="l" t="t" r="r" b="b"/>
            <a:pathLst>
              <a:path w="6095" h="706767">
                <a:moveTo>
                  <a:pt x="3047" y="703719"/>
                </a:moveTo>
                <a:lnTo>
                  <a:pt x="3047" y="3048"/>
                </a:lnTo>
              </a:path>
            </a:pathLst>
          </a:custGeom>
          <a:ln w="6096">
            <a:solidFill>
              <a:srgbClr val="AB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5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37" y="0"/>
            <a:ext cx="6727063" cy="5143500"/>
          </a:xfrm>
          <a:prstGeom prst="rect">
            <a:avLst/>
          </a:prstGeom>
        </p:spPr>
      </p:pic>
      <p:pic>
        <p:nvPicPr>
          <p:cNvPr id="26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58" y="329539"/>
            <a:ext cx="5730342" cy="481396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63616" y="2976544"/>
            <a:ext cx="2230147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CORPORATE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63616" y="3391072"/>
            <a:ext cx="1386177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SOCIAL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563616" y="3805326"/>
            <a:ext cx="2820825" cy="5401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RESPONSIBILITY</a:t>
            </a:r>
            <a:endParaRPr sz="3200">
              <a:latin typeface="Segoe UI Light"/>
              <a:cs typeface="Segoe UI Light"/>
            </a:endParaRPr>
          </a:p>
        </p:txBody>
      </p:sp>
      <p:pic>
        <p:nvPicPr>
          <p:cNvPr id="26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" y="4559045"/>
            <a:ext cx="963168" cy="584454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8923528" y="4923859"/>
            <a:ext cx="12389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latin typeface="Segoe UI Semibold"/>
                <a:cs typeface="Segoe UI Semibold"/>
              </a:rPr>
              <a:t>29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6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26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5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094482" y="498145"/>
            <a:ext cx="3922420" cy="40507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9EE3FC"/>
                </a:solidFill>
                <a:latin typeface="Segoe UI Semibold"/>
                <a:cs typeface="Segoe UI Semibold"/>
              </a:rPr>
              <a:t>40+ years </a:t>
            </a:r>
            <a:r>
              <a:rPr sz="2400" spc="10" dirty="0">
                <a:solidFill>
                  <a:srgbClr val="9EE3FC"/>
                </a:solidFill>
                <a:latin typeface="Segoe UI Light"/>
                <a:cs typeface="Segoe UI Light"/>
              </a:rPr>
              <a:t>I </a:t>
            </a:r>
            <a:r>
              <a:rPr sz="2400" spc="10" dirty="0">
                <a:solidFill>
                  <a:srgbClr val="9EE3FC"/>
                </a:solidFill>
                <a:latin typeface="Segoe UI Semibold"/>
                <a:cs typeface="Segoe UI Semibold"/>
              </a:rPr>
              <a:t>2 million people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094482" y="877768"/>
            <a:ext cx="2101493" cy="4493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79D9F7"/>
                </a:solidFill>
                <a:latin typeface="Segoe UI Light"/>
                <a:cs typeface="Segoe UI Light"/>
              </a:rPr>
              <a:t>- </a:t>
            </a:r>
            <a:r>
              <a:rPr sz="1400" spc="10" dirty="0">
                <a:solidFill>
                  <a:srgbClr val="9EE3FC"/>
                </a:solidFill>
                <a:latin typeface="Segoe UI Light"/>
                <a:cs typeface="Segoe UI Light"/>
              </a:rPr>
              <a:t>Maternal &amp; neonatal care</a:t>
            </a:r>
            <a:endParaRPr sz="14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79D9F7"/>
                </a:solidFill>
                <a:latin typeface="Segoe UI Light"/>
                <a:cs typeface="Segoe UI Light"/>
              </a:rPr>
              <a:t>- </a:t>
            </a:r>
            <a:r>
              <a:rPr sz="1400" spc="10" dirty="0">
                <a:solidFill>
                  <a:srgbClr val="9EE3FC"/>
                </a:solidFill>
                <a:latin typeface="Segoe UI Light"/>
                <a:cs typeface="Segoe UI Light"/>
              </a:rPr>
              <a:t>Livelihood projects</a:t>
            </a:r>
            <a:endParaRPr sz="14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97764" y="2218964"/>
            <a:ext cx="942920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DEEPAK</a:t>
            </a:r>
            <a:endParaRPr sz="20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97764" y="2478044"/>
            <a:ext cx="1652394" cy="3372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212121"/>
                </a:solidFill>
                <a:latin typeface="Segoe UI Semibold"/>
                <a:cs typeface="Segoe UI Semibold"/>
              </a:rPr>
              <a:t>FOUNDATION</a:t>
            </a:r>
            <a:endParaRPr sz="19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094482" y="1724050"/>
            <a:ext cx="2220925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Some of the key initiatives include: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094482" y="2149246"/>
            <a:ext cx="919886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EDUCATION: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099308" y="2487320"/>
            <a:ext cx="2461107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Integrated child development services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099308" y="2761640"/>
            <a:ext cx="922933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Mobile library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099308" y="3035960"/>
            <a:ext cx="1833321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Wage employment trainings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262116" y="2149246"/>
            <a:ext cx="1577952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MEDICAL INITIATIVES: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250940" y="2500508"/>
            <a:ext cx="2388628" cy="2028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Occupational health services in GIDC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6250940" y="2775356"/>
            <a:ext cx="1690118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Quality care in tribal areas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6250940" y="3049676"/>
            <a:ext cx="1499312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Healthcare at doorstep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6250940" y="3323996"/>
            <a:ext cx="2033777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Medical intervention &amp; services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6250940" y="3598316"/>
            <a:ext cx="2314956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De-addiction &amp; counselling services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6250940" y="3872636"/>
            <a:ext cx="1420672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Blood donation camp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3094482" y="3746144"/>
            <a:ext cx="908303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LIVELIHOOD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3099308" y="4128922"/>
            <a:ext cx="1123798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Water harvesting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3049524" y="2396490"/>
            <a:ext cx="2593594" cy="6096"/>
          </a:xfrm>
          <a:custGeom>
            <a:avLst/>
            <a:gdLst/>
            <a:ahLst/>
            <a:cxnLst/>
            <a:rect l="l" t="t" r="r" b="b"/>
            <a:pathLst>
              <a:path w="2593594" h="6096">
                <a:moveTo>
                  <a:pt x="3048" y="3048"/>
                </a:moveTo>
                <a:lnTo>
                  <a:pt x="2590546" y="3048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049524" y="4012692"/>
            <a:ext cx="1216533" cy="6096"/>
          </a:xfrm>
          <a:custGeom>
            <a:avLst/>
            <a:gdLst/>
            <a:ahLst/>
            <a:cxnLst/>
            <a:rect l="l" t="t" r="r" b="b"/>
            <a:pathLst>
              <a:path w="1216533" h="6096">
                <a:moveTo>
                  <a:pt x="3048" y="3048"/>
                </a:moveTo>
                <a:lnTo>
                  <a:pt x="1213485" y="3048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6230874" y="2396490"/>
            <a:ext cx="2518537" cy="6096"/>
          </a:xfrm>
          <a:custGeom>
            <a:avLst/>
            <a:gdLst/>
            <a:ahLst/>
            <a:cxnLst/>
            <a:rect l="l" t="t" r="r" b="b"/>
            <a:pathLst>
              <a:path w="2518537" h="6096">
                <a:moveTo>
                  <a:pt x="3048" y="3048"/>
                </a:moveTo>
                <a:lnTo>
                  <a:pt x="2515489" y="3048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8923528" y="4923859"/>
            <a:ext cx="1236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30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26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6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2626614" cy="5143500"/>
          </a:xfrm>
          <a:prstGeom prst="rect">
            <a:avLst/>
          </a:prstGeom>
        </p:spPr>
      </p:pic>
      <p:pic>
        <p:nvPicPr>
          <p:cNvPr id="26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16708" cy="51435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636264" y="2153310"/>
            <a:ext cx="3834232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Aaditya - I, Chhani Road, Vadodara - 390024. Gujarat, India.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636264" y="2427884"/>
            <a:ext cx="3910990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Tel: +91 265 276 5200/396 0200     |     Fax: +91 265 276 5344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636264" y="2702204"/>
            <a:ext cx="1513789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www.deepaknitrite.com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636264" y="2976524"/>
            <a:ext cx="2480005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Light"/>
                <a:cs typeface="Segoe UI Light"/>
              </a:rPr>
              <a:t>Email ID: investors@deepaknitrite.com</a:t>
            </a:r>
            <a:endParaRPr sz="12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73380" y="2164339"/>
            <a:ext cx="1284171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CONTACT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73380" y="2449053"/>
            <a:ext cx="1939483" cy="3719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INFORMATION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23528" y="4923859"/>
            <a:ext cx="109986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31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27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2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2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2529840" cy="5143499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5620512" y="1745742"/>
            <a:ext cx="1428750" cy="1429511"/>
          </a:xfrm>
          <a:custGeom>
            <a:avLst/>
            <a:gdLst/>
            <a:ahLst/>
            <a:cxnLst/>
            <a:rect l="l" t="t" r="r" b="b"/>
            <a:pathLst>
              <a:path w="1428750" h="1429511">
                <a:moveTo>
                  <a:pt x="0" y="1429512"/>
                </a:moveTo>
                <a:lnTo>
                  <a:pt x="0" y="0"/>
                </a:lnTo>
                <a:lnTo>
                  <a:pt x="1428750" y="0"/>
                </a:lnTo>
                <a:lnTo>
                  <a:pt x="1428750" y="1429512"/>
                </a:lnTo>
                <a:lnTo>
                  <a:pt x="0" y="14295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17464" y="1742694"/>
            <a:ext cx="1434846" cy="1435607"/>
          </a:xfrm>
          <a:custGeom>
            <a:avLst/>
            <a:gdLst/>
            <a:ahLst/>
            <a:cxnLst/>
            <a:rect l="l" t="t" r="r" b="b"/>
            <a:pathLst>
              <a:path w="1434846" h="1435607">
                <a:moveTo>
                  <a:pt x="3048" y="1432560"/>
                </a:moveTo>
                <a:lnTo>
                  <a:pt x="3048" y="3048"/>
                </a:lnTo>
                <a:lnTo>
                  <a:pt x="1431798" y="3048"/>
                </a:lnTo>
                <a:lnTo>
                  <a:pt x="1431798" y="1432560"/>
                </a:lnTo>
                <a:lnTo>
                  <a:pt x="3048" y="1432560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82" y="1831848"/>
            <a:ext cx="1405890" cy="1210818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453644" y="2211075"/>
            <a:ext cx="1769090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RESPONSIBLE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453644" y="2496063"/>
            <a:ext cx="1540334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CHEMISTRY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616194" y="356844"/>
            <a:ext cx="1381430" cy="3038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3E3E3E"/>
                </a:solidFill>
                <a:latin typeface="Segoe UI Semibold"/>
                <a:cs typeface="Segoe UI Semibold"/>
              </a:rPr>
              <a:t>Environment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5624576" y="793349"/>
            <a:ext cx="2884777" cy="3062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Light"/>
                <a:cs typeface="Segoe UI Light"/>
              </a:rPr>
              <a:t>Dedicated cell for conservation through improvisation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Light"/>
                <a:cs typeface="Segoe UI Light"/>
              </a:rPr>
              <a:t>in processes and products.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5624576" y="1208131"/>
            <a:ext cx="2149702" cy="3062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Light"/>
                <a:cs typeface="Segoe UI Light"/>
              </a:rPr>
              <a:t>Effluent treatment plants compliant with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Light"/>
                <a:cs typeface="Segoe UI Light"/>
              </a:rPr>
              <a:t>control norms.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774431" y="1208131"/>
            <a:ext cx="500999" cy="1691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3E3E3E"/>
                </a:solidFill>
                <a:latin typeface="Segoe UI Light"/>
                <a:cs typeface="Segoe UI Light"/>
              </a:rPr>
              <a:t>pollution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2842768" y="422092"/>
            <a:ext cx="1303542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solidFill>
                  <a:srgbClr val="FFFFFF"/>
                </a:solidFill>
                <a:latin typeface="Segoe UI Semibold"/>
                <a:cs typeface="Segoe UI Semibold"/>
              </a:rPr>
              <a:t>Health &amp; Safety</a:t>
            </a:r>
            <a:endParaRPr sz="1300">
              <a:latin typeface="Segoe UI Semibold"/>
              <a:cs typeface="Segoe UI Semibold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2849372" y="853554"/>
            <a:ext cx="1365200" cy="2753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Focus on plant, process and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people safety.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2849372" y="1239888"/>
            <a:ext cx="2118437" cy="2753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Emergency preparedness through drills and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pre-tests.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2849372" y="1626710"/>
            <a:ext cx="1863337" cy="1522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70" spc="10" dirty="0">
                <a:solidFill>
                  <a:srgbClr val="FFFFFF"/>
                </a:solidFill>
                <a:latin typeface="Segoe UI Light"/>
                <a:cs typeface="Segoe UI Light"/>
              </a:rPr>
              <a:t>HAZOP studies and safety inspections.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2849372" y="1890128"/>
            <a:ext cx="1940816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Occupational health centre at each unit.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39212" y="749046"/>
            <a:ext cx="2124964" cy="6096"/>
          </a:xfrm>
          <a:custGeom>
            <a:avLst/>
            <a:gdLst/>
            <a:ahLst/>
            <a:cxnLst/>
            <a:rect l="l" t="t" r="r" b="b"/>
            <a:pathLst>
              <a:path w="2124964" h="6096">
                <a:moveTo>
                  <a:pt x="3048" y="3048"/>
                </a:moveTo>
                <a:lnTo>
                  <a:pt x="2121916" y="3048"/>
                </a:lnTo>
              </a:path>
            </a:pathLst>
          </a:custGeom>
          <a:ln w="6096">
            <a:solidFill>
              <a:srgbClr val="34AAE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text 1"/>
          <p:cNvSpPr txBox="1"/>
          <p:nvPr/>
        </p:nvSpPr>
        <p:spPr>
          <a:xfrm>
            <a:off x="2847594" y="2457647"/>
            <a:ext cx="1397997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spc="10" dirty="0">
                <a:solidFill>
                  <a:srgbClr val="FFFFFF"/>
                </a:solidFill>
                <a:latin typeface="Segoe UI Semibold"/>
                <a:cs typeface="Segoe UI Semibold"/>
              </a:rPr>
              <a:t>Community Care</a:t>
            </a:r>
            <a:endParaRPr sz="1300">
              <a:latin typeface="Segoe UI Semibold"/>
              <a:cs typeface="Segoe UI Semibold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2847594" y="2856337"/>
            <a:ext cx="1847219" cy="3062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Community development through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Deepak Foundation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32" name="text 1"/>
          <p:cNvSpPr txBox="1"/>
          <p:nvPr/>
        </p:nvSpPr>
        <p:spPr>
          <a:xfrm>
            <a:off x="2847594" y="3270865"/>
            <a:ext cx="1845849" cy="3062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Social interventions spanning over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1,500 villages in Gujarat</a:t>
            </a:r>
            <a:endParaRPr sz="1000">
              <a:latin typeface="Segoe UI Light"/>
              <a:cs typeface="Segoe UI Light"/>
            </a:endParaRPr>
          </a:p>
        </p:txBody>
      </p:sp>
      <p:sp>
        <p:nvSpPr>
          <p:cNvPr id="33" name="text 1"/>
          <p:cNvSpPr txBox="1"/>
          <p:nvPr/>
        </p:nvSpPr>
        <p:spPr>
          <a:xfrm>
            <a:off x="2847594" y="3684631"/>
            <a:ext cx="1656780" cy="8801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Segoe UI Light"/>
                <a:cs typeface="Segoe UI Light"/>
              </a:rPr>
              <a:t>Focus areas include:</a:t>
            </a:r>
            <a:endParaRPr sz="10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4AAE3"/>
                </a:solidFill>
                <a:latin typeface="Arial"/>
                <a:cs typeface="Arial"/>
              </a:rPr>
              <a:t>•  </a:t>
            </a: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Women &amp; Child Welfare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839" spc="10" dirty="0">
                <a:solidFill>
                  <a:srgbClr val="34AAE3"/>
                </a:solidFill>
                <a:latin typeface="Arial"/>
                <a:cs typeface="Arial"/>
              </a:rPr>
              <a:t>•  </a:t>
            </a:r>
            <a:r>
              <a:rPr sz="839" spc="10" dirty="0">
                <a:solidFill>
                  <a:srgbClr val="FFFFFF"/>
                </a:solidFill>
                <a:latin typeface="Segoe UI Light"/>
                <a:cs typeface="Segoe UI Light"/>
              </a:rPr>
              <a:t>Integrated Livelihood Promotion</a:t>
            </a:r>
            <a:endParaRPr sz="8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34AAE3"/>
                </a:solidFill>
                <a:latin typeface="Arial"/>
                <a:cs typeface="Arial"/>
              </a:rPr>
              <a:t>•  </a:t>
            </a: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Disaster Relief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839" spc="10" dirty="0">
                <a:solidFill>
                  <a:srgbClr val="34AAE3"/>
                </a:solidFill>
                <a:latin typeface="Arial"/>
                <a:cs typeface="Arial"/>
              </a:rPr>
              <a:t>•  </a:t>
            </a:r>
            <a:r>
              <a:rPr sz="839" spc="10" dirty="0">
                <a:solidFill>
                  <a:srgbClr val="FFFFFF"/>
                </a:solidFill>
                <a:latin typeface="Segoe UI Light"/>
                <a:cs typeface="Segoe UI Light"/>
              </a:rPr>
              <a:t>Rehabilitation &amp; Integrated Child</a:t>
            </a:r>
            <a:endParaRPr sz="800">
              <a:latin typeface="Segoe UI Light"/>
              <a:cs typeface="Segoe UI Light"/>
            </a:endParaRPr>
          </a:p>
          <a:p>
            <a:pPr marL="68579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Development Schemes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48356" y="2783586"/>
            <a:ext cx="2115693" cy="6096"/>
          </a:xfrm>
          <a:custGeom>
            <a:avLst/>
            <a:gdLst/>
            <a:ahLst/>
            <a:cxnLst/>
            <a:rect l="l" t="t" r="r" b="b"/>
            <a:pathLst>
              <a:path w="2115693" h="6096">
                <a:moveTo>
                  <a:pt x="3048" y="3048"/>
                </a:moveTo>
                <a:lnTo>
                  <a:pt x="2112645" y="3048"/>
                </a:lnTo>
              </a:path>
            </a:pathLst>
          </a:custGeom>
          <a:ln w="6096">
            <a:solidFill>
              <a:srgbClr val="34AAE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06034" y="729234"/>
            <a:ext cx="3009900" cy="6096"/>
          </a:xfrm>
          <a:custGeom>
            <a:avLst/>
            <a:gdLst/>
            <a:ahLst/>
            <a:cxnLst/>
            <a:rect l="l" t="t" r="r" b="b"/>
            <a:pathLst>
              <a:path w="3009900" h="6096">
                <a:moveTo>
                  <a:pt x="3048" y="3048"/>
                </a:moveTo>
                <a:lnTo>
                  <a:pt x="3006852" y="3048"/>
                </a:lnTo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94804" y="1742694"/>
            <a:ext cx="1428750" cy="1428750"/>
          </a:xfrm>
          <a:custGeom>
            <a:avLst/>
            <a:gdLst/>
            <a:ahLst/>
            <a:cxnLst/>
            <a:rect l="l" t="t" r="r" b="b"/>
            <a:pathLst>
              <a:path w="1428750" h="1428750">
                <a:moveTo>
                  <a:pt x="0" y="1428750"/>
                </a:moveTo>
                <a:lnTo>
                  <a:pt x="0" y="0"/>
                </a:lnTo>
                <a:lnTo>
                  <a:pt x="1428750" y="0"/>
                </a:lnTo>
                <a:lnTo>
                  <a:pt x="1428750" y="1428750"/>
                </a:lnTo>
                <a:lnTo>
                  <a:pt x="0" y="1428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91756" y="1739646"/>
            <a:ext cx="1434845" cy="1434845"/>
          </a:xfrm>
          <a:custGeom>
            <a:avLst/>
            <a:gdLst/>
            <a:ahLst/>
            <a:cxnLst/>
            <a:rect l="l" t="t" r="r" b="b"/>
            <a:pathLst>
              <a:path w="1434845" h="1434845">
                <a:moveTo>
                  <a:pt x="3048" y="1431798"/>
                </a:moveTo>
                <a:lnTo>
                  <a:pt x="3048" y="3048"/>
                </a:lnTo>
                <a:lnTo>
                  <a:pt x="1431798" y="3048"/>
                </a:lnTo>
                <a:lnTo>
                  <a:pt x="1431798" y="1431798"/>
                </a:lnTo>
                <a:lnTo>
                  <a:pt x="3048" y="143179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3" y="1963674"/>
            <a:ext cx="1282445" cy="1100328"/>
          </a:xfrm>
          <a:prstGeom prst="rect">
            <a:avLst/>
          </a:prstGeom>
        </p:spPr>
      </p:pic>
      <p:sp>
        <p:nvSpPr>
          <p:cNvPr id="34" name="text 1"/>
          <p:cNvSpPr txBox="1"/>
          <p:nvPr/>
        </p:nvSpPr>
        <p:spPr>
          <a:xfrm>
            <a:off x="8923528" y="4923859"/>
            <a:ext cx="7399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3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98514" y="3285744"/>
            <a:ext cx="1456182" cy="1428750"/>
          </a:xfrm>
          <a:custGeom>
            <a:avLst/>
            <a:gdLst/>
            <a:ahLst/>
            <a:cxnLst/>
            <a:rect l="l" t="t" r="r" b="b"/>
            <a:pathLst>
              <a:path w="1456182" h="1428750">
                <a:moveTo>
                  <a:pt x="0" y="1428750"/>
                </a:moveTo>
                <a:lnTo>
                  <a:pt x="0" y="0"/>
                </a:lnTo>
                <a:lnTo>
                  <a:pt x="1456182" y="0"/>
                </a:lnTo>
                <a:lnTo>
                  <a:pt x="1456182" y="1428750"/>
                </a:lnTo>
                <a:lnTo>
                  <a:pt x="0" y="1428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95466" y="3282696"/>
            <a:ext cx="1462277" cy="1434846"/>
          </a:xfrm>
          <a:custGeom>
            <a:avLst/>
            <a:gdLst/>
            <a:ahLst/>
            <a:cxnLst/>
            <a:rect l="l" t="t" r="r" b="b"/>
            <a:pathLst>
              <a:path w="1462277" h="1434846">
                <a:moveTo>
                  <a:pt x="3048" y="1431798"/>
                </a:moveTo>
                <a:lnTo>
                  <a:pt x="3048" y="3048"/>
                </a:lnTo>
                <a:lnTo>
                  <a:pt x="1459230" y="3048"/>
                </a:lnTo>
                <a:lnTo>
                  <a:pt x="1459230" y="1431798"/>
                </a:lnTo>
                <a:lnTo>
                  <a:pt x="3048" y="143179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64" y="3491484"/>
            <a:ext cx="1249680" cy="1038606"/>
          </a:xfrm>
          <a:prstGeom prst="rect">
            <a:avLst/>
          </a:prstGeom>
        </p:spPr>
      </p:pic>
      <p:pic>
        <p:nvPicPr>
          <p:cNvPr id="3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3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" y="0"/>
            <a:ext cx="3044952" cy="5143500"/>
          </a:xfrm>
          <a:prstGeom prst="rect">
            <a:avLst/>
          </a:prstGeom>
        </p:spPr>
      </p:pic>
      <p:pic>
        <p:nvPicPr>
          <p:cNvPr id="3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39618" cy="5143500"/>
          </a:xfrm>
          <a:prstGeom prst="rect">
            <a:avLst/>
          </a:prstGeom>
        </p:spPr>
      </p:pic>
      <p:pic>
        <p:nvPicPr>
          <p:cNvPr id="3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10" y="0"/>
            <a:ext cx="3139440" cy="5143499"/>
          </a:xfrm>
          <a:prstGeom prst="rect">
            <a:avLst/>
          </a:prstGeom>
        </p:spPr>
      </p:pic>
      <p:pic>
        <p:nvPicPr>
          <p:cNvPr id="3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-22098"/>
            <a:ext cx="3449574" cy="516940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78130" y="2217171"/>
            <a:ext cx="977390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ABOUT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78130" y="2502159"/>
            <a:ext cx="1890740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THE FOUNDER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985008" y="872952"/>
            <a:ext cx="1636809" cy="3041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Mr. C.K. Mehta,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985008" y="1156106"/>
            <a:ext cx="1365961" cy="2025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Chairman-Emeritus</a:t>
            </a:r>
            <a:endParaRPr sz="1200">
              <a:latin typeface="Segoe UI Semibold"/>
              <a:cs typeface="Segoe UI Semibold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985008" y="1525638"/>
            <a:ext cx="2305228" cy="4262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39" spc="10" dirty="0">
                <a:solidFill>
                  <a:srgbClr val="FFFFFF"/>
                </a:solidFill>
                <a:latin typeface="Arial"/>
                <a:cs typeface="Arial"/>
              </a:rPr>
              <a:t>•    </a:t>
            </a:r>
            <a:r>
              <a:rPr sz="839" spc="10" dirty="0">
                <a:solidFill>
                  <a:srgbClr val="FFFFFF"/>
                </a:solidFill>
                <a:latin typeface="Segoe UI Light"/>
                <a:cs typeface="Segoe UI Light"/>
              </a:rPr>
              <a:t>A pioneer , visionary and founder with over</a:t>
            </a:r>
            <a:endParaRPr sz="8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five decades of versatile experience in</a:t>
            </a:r>
            <a:endParaRPr sz="9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Chemical.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985008" y="2231326"/>
            <a:ext cx="125729" cy="127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79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156458" y="2211438"/>
            <a:ext cx="1995794" cy="1519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He is credited with leading an able Board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156458" y="2348598"/>
            <a:ext cx="1945564" cy="4262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and laying the foundation of a strong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professionally driven organisation at par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excellence.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985008" y="2896964"/>
            <a:ext cx="2229785" cy="2895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39" spc="10" dirty="0">
                <a:solidFill>
                  <a:srgbClr val="FFFFFF"/>
                </a:solidFill>
                <a:latin typeface="Arial"/>
                <a:cs typeface="Arial"/>
              </a:rPr>
              <a:t>•    </a:t>
            </a:r>
            <a:r>
              <a:rPr sz="839" spc="10" dirty="0">
                <a:solidFill>
                  <a:srgbClr val="FFFFFF"/>
                </a:solidFill>
                <a:latin typeface="Segoe UI Light"/>
                <a:cs typeface="Segoe UI Light"/>
              </a:rPr>
              <a:t>Today, he is more like a inspiration of DNL</a:t>
            </a:r>
            <a:endParaRPr sz="8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and all group Cos, including foundation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985008" y="3308972"/>
            <a:ext cx="2148040" cy="4262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39" spc="10" dirty="0">
                <a:solidFill>
                  <a:srgbClr val="FFFFFF"/>
                </a:solidFill>
                <a:latin typeface="Arial"/>
                <a:cs typeface="Arial"/>
              </a:rPr>
              <a:t>•    </a:t>
            </a:r>
            <a:r>
              <a:rPr sz="839" spc="10" dirty="0">
                <a:solidFill>
                  <a:srgbClr val="FFFFFF"/>
                </a:solidFill>
                <a:latin typeface="Segoe UI Light"/>
                <a:cs typeface="Segoe UI Light"/>
              </a:rPr>
              <a:t>Instrumental in initiating company’s CSR</a:t>
            </a:r>
            <a:endParaRPr sz="800">
              <a:latin typeface="Segoe UI Light"/>
              <a:cs typeface="Segoe UI Light"/>
            </a:endParaRPr>
          </a:p>
          <a:p>
            <a:pPr marL="17145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initiatives and in establishing the Deepak</a:t>
            </a:r>
            <a:endParaRPr sz="9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Light"/>
                <a:cs typeface="Segoe UI Light"/>
              </a:rPr>
              <a:t>Foundation.</a:t>
            </a:r>
            <a:endParaRPr sz="900">
              <a:latin typeface="Segoe UI Light"/>
              <a:cs typeface="Segoe UI Light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2985008" y="3857612"/>
            <a:ext cx="2192502" cy="2890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39" spc="10" dirty="0">
                <a:solidFill>
                  <a:srgbClr val="FFFFFF"/>
                </a:solidFill>
                <a:latin typeface="Arial"/>
                <a:cs typeface="Arial"/>
              </a:rPr>
              <a:t>•    </a:t>
            </a:r>
            <a:r>
              <a:rPr sz="839" spc="10" dirty="0">
                <a:solidFill>
                  <a:srgbClr val="FFFFFF"/>
                </a:solidFill>
                <a:latin typeface="Segoe UI Semibold"/>
                <a:cs typeface="Segoe UI Semibold"/>
              </a:rPr>
              <a:t>Recipient of ICC Lifetime Achievement</a:t>
            </a:r>
            <a:endParaRPr sz="800">
              <a:latin typeface="Segoe UI Semibold"/>
              <a:cs typeface="Segoe UI Semibold"/>
            </a:endParaRPr>
          </a:p>
          <a:p>
            <a:pPr marL="171450">
              <a:lnSpc>
                <a:spcPct val="100000"/>
              </a:lnSpc>
            </a:pPr>
            <a:r>
              <a:rPr sz="9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Award in 2014</a:t>
            </a:r>
            <a:endParaRPr sz="900">
              <a:latin typeface="Segoe UI Semibold"/>
              <a:cs typeface="Segoe UI Semibold"/>
            </a:endParaRPr>
          </a:p>
        </p:txBody>
      </p:sp>
      <p:pic>
        <p:nvPicPr>
          <p:cNvPr id="3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" y="4574284"/>
            <a:ext cx="1076706" cy="547116"/>
          </a:xfrm>
          <a:prstGeom prst="rect">
            <a:avLst/>
          </a:prstGeom>
        </p:spPr>
      </p:pic>
      <p:sp>
        <p:nvSpPr>
          <p:cNvPr id="13" name="text 1"/>
          <p:cNvSpPr txBox="1"/>
          <p:nvPr/>
        </p:nvSpPr>
        <p:spPr>
          <a:xfrm>
            <a:off x="8923528" y="4923859"/>
            <a:ext cx="75870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4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3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" y="-110491"/>
            <a:ext cx="9160002" cy="5310378"/>
          </a:xfrm>
          <a:prstGeom prst="rect">
            <a:avLst/>
          </a:prstGeom>
        </p:spPr>
      </p:pic>
      <p:pic>
        <p:nvPicPr>
          <p:cNvPr id="3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37" y="0"/>
            <a:ext cx="6727063" cy="5143500"/>
          </a:xfrm>
          <a:prstGeom prst="rect">
            <a:avLst/>
          </a:prstGeom>
        </p:spPr>
      </p:pic>
      <p:pic>
        <p:nvPicPr>
          <p:cNvPr id="4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11" y="347647"/>
            <a:ext cx="5712688" cy="479585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63616" y="2882310"/>
            <a:ext cx="1960465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BOARD OF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63616" y="3296564"/>
            <a:ext cx="2417268" cy="5401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DIRECTORS &amp;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563616" y="3711620"/>
            <a:ext cx="2202528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LEADERSHIP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563616" y="4126148"/>
            <a:ext cx="1101874" cy="5397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Segoe UI Light"/>
                <a:cs typeface="Segoe UI Light"/>
              </a:rPr>
              <a:t>TEAM</a:t>
            </a:r>
            <a:endParaRPr sz="32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23528" y="4923859"/>
            <a:ext cx="7399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5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4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4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1"/>
            <a:ext cx="9182862" cy="776478"/>
          </a:xfrm>
          <a:prstGeom prst="rect">
            <a:avLst/>
          </a:prstGeom>
        </p:spPr>
      </p:pic>
      <p:pic>
        <p:nvPicPr>
          <p:cNvPr id="4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2"/>
            <a:ext cx="9144000" cy="78409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404622" y="163581"/>
            <a:ext cx="6585014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10" spc="10" dirty="0">
                <a:solidFill>
                  <a:srgbClr val="FFFFFF"/>
                </a:solidFill>
                <a:latin typeface="Segoe UI Semibold"/>
                <a:cs typeface="Segoe UI Semibold"/>
              </a:rPr>
              <a:t>PROFESSIONAL BOARD OF DIRECTORS BACKED BY A</a:t>
            </a:r>
            <a:endParaRPr sz="21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04622" y="448569"/>
            <a:ext cx="1951425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STRONG TEAM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511554" y="1616577"/>
            <a:ext cx="823403" cy="134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 D. C. MEHTA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511554" y="1734134"/>
            <a:ext cx="1022222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Chairman &amp; Managing Director</a:t>
            </a:r>
            <a:endParaRPr sz="600">
              <a:latin typeface="Segoe UI Light"/>
              <a:cs typeface="Segoe UI Light"/>
            </a:endParaRPr>
          </a:p>
        </p:txBody>
      </p:sp>
      <p:pic>
        <p:nvPicPr>
          <p:cNvPr id="4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" y="1610106"/>
            <a:ext cx="1149858" cy="1149858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262128" y="1604010"/>
            <a:ext cx="1162049" cy="1162049"/>
          </a:xfrm>
          <a:custGeom>
            <a:avLst/>
            <a:gdLst/>
            <a:ahLst/>
            <a:cxnLst/>
            <a:rect l="l" t="t" r="r" b="b"/>
            <a:pathLst>
              <a:path w="1162049" h="1162049">
                <a:moveTo>
                  <a:pt x="3048" y="1159002"/>
                </a:moveTo>
                <a:lnTo>
                  <a:pt x="3048" y="3048"/>
                </a:lnTo>
                <a:lnTo>
                  <a:pt x="1159001" y="3048"/>
                </a:lnTo>
                <a:lnTo>
                  <a:pt x="1159001" y="1159002"/>
                </a:lnTo>
                <a:lnTo>
                  <a:pt x="3048" y="1159002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1511554" y="1909386"/>
            <a:ext cx="1344085" cy="8868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D. C. Mehta is a dynamic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personality whose business acumen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has enabled the Company to take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swift strides forward and achieve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new laurels, year after year. He is at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the helm of affairs at Deepak Nitrite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70" spc="10" dirty="0">
                <a:solidFill>
                  <a:srgbClr val="3E3E3E"/>
                </a:solidFill>
                <a:latin typeface="Segoe UI Light"/>
                <a:cs typeface="Segoe UI Light"/>
              </a:rPr>
              <a:t>for the last 38 years. He is a Science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Graduate from the University of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Bombay.</a:t>
            </a:r>
            <a:endParaRPr sz="700">
              <a:latin typeface="Segoe UI Light"/>
              <a:cs typeface="Segoe UI Light"/>
            </a:endParaRPr>
          </a:p>
        </p:txBody>
      </p:sp>
      <p:pic>
        <p:nvPicPr>
          <p:cNvPr id="4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80" y="1610106"/>
            <a:ext cx="1149858" cy="1149858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3110484" y="1604010"/>
            <a:ext cx="1162050" cy="1162049"/>
          </a:xfrm>
          <a:custGeom>
            <a:avLst/>
            <a:gdLst/>
            <a:ahLst/>
            <a:cxnLst/>
            <a:rect l="l" t="t" r="r" b="b"/>
            <a:pathLst>
              <a:path w="1162050" h="1162049">
                <a:moveTo>
                  <a:pt x="3048" y="1159002"/>
                </a:moveTo>
                <a:lnTo>
                  <a:pt x="3048" y="3048"/>
                </a:lnTo>
                <a:lnTo>
                  <a:pt x="1159002" y="3048"/>
                </a:lnTo>
                <a:lnTo>
                  <a:pt x="1159002" y="1159002"/>
                </a:lnTo>
                <a:lnTo>
                  <a:pt x="3048" y="1159002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4326128" y="1616577"/>
            <a:ext cx="1026702" cy="134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7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 UMESH ASAIKAR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326128" y="1750898"/>
            <a:ext cx="1394306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70" spc="10" dirty="0">
                <a:solidFill>
                  <a:srgbClr val="3E3E3E"/>
                </a:solidFill>
                <a:latin typeface="Segoe UI Light"/>
                <a:cs typeface="Segoe UI Light"/>
              </a:rPr>
              <a:t>Executive Director &amp; Chief Executive Officer</a:t>
            </a:r>
            <a:endParaRPr sz="500">
              <a:latin typeface="Segoe UI Light"/>
              <a:cs typeface="Segoe UI Light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346194" y="1909386"/>
            <a:ext cx="1632298" cy="7908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Umesh Asaikar has been associated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with the Company since September 2008.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He has around 37 years of varied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experience in the areas of Sales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Marketing, Manufacturing, Commercial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Business Management across industries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including pharmaceuticals, vitamins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fine chemicals, glass flacconage, etc.</a:t>
            </a:r>
            <a:endParaRPr sz="700">
              <a:latin typeface="Segoe UI Light"/>
              <a:cs typeface="Segoe UI Light"/>
            </a:endParaRPr>
          </a:p>
        </p:txBody>
      </p:sp>
      <p:pic>
        <p:nvPicPr>
          <p:cNvPr id="4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42" y="1610106"/>
            <a:ext cx="1150620" cy="1149858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197346" y="1604010"/>
            <a:ext cx="1162811" cy="1162049"/>
          </a:xfrm>
          <a:custGeom>
            <a:avLst/>
            <a:gdLst/>
            <a:ahLst/>
            <a:cxnLst/>
            <a:rect l="l" t="t" r="r" b="b"/>
            <a:pathLst>
              <a:path w="1162811" h="1162049">
                <a:moveTo>
                  <a:pt x="3048" y="1159002"/>
                </a:moveTo>
                <a:lnTo>
                  <a:pt x="3048" y="3048"/>
                </a:lnTo>
                <a:lnTo>
                  <a:pt x="1159764" y="3048"/>
                </a:lnTo>
                <a:lnTo>
                  <a:pt x="1159764" y="1159002"/>
                </a:lnTo>
                <a:lnTo>
                  <a:pt x="3048" y="1159002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7412990" y="1601338"/>
            <a:ext cx="1165242" cy="134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 SANJAY UPADHYAY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7412990" y="1723466"/>
            <a:ext cx="1340814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70" spc="10" dirty="0">
                <a:solidFill>
                  <a:srgbClr val="3E3E3E"/>
                </a:solidFill>
                <a:latin typeface="Segoe UI Light"/>
                <a:cs typeface="Segoe UI Light"/>
              </a:rPr>
              <a:t>Director, Finance &amp; Chief Financial Officer</a:t>
            </a:r>
            <a:endParaRPr sz="500">
              <a:latin typeface="Segoe UI Light"/>
              <a:cs typeface="Segoe UI Light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7412990" y="1909386"/>
            <a:ext cx="1533182" cy="7908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Sanjay Upadhyay is an associate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member of the Institute of Cost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Accountants of India. He is also a Fellow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the Institute of Company Secretaries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India. He has vast experience in the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areas of Finance, Accounts, Commercial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and Secretarial Functions. He is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associated with the Company since 1994.</a:t>
            </a:r>
            <a:endParaRPr sz="700">
              <a:latin typeface="Segoe UI Light"/>
              <a:cs typeface="Segoe UI Light"/>
            </a:endParaRPr>
          </a:p>
        </p:txBody>
      </p:sp>
      <p:pic>
        <p:nvPicPr>
          <p:cNvPr id="4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6" y="3183636"/>
            <a:ext cx="1151382" cy="1152144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3108959" y="3177540"/>
            <a:ext cx="1163574" cy="1164336"/>
          </a:xfrm>
          <a:custGeom>
            <a:avLst/>
            <a:gdLst/>
            <a:ahLst/>
            <a:cxnLst/>
            <a:rect l="l" t="t" r="r" b="b"/>
            <a:pathLst>
              <a:path w="1163574" h="1164336">
                <a:moveTo>
                  <a:pt x="3049" y="1161288"/>
                </a:moveTo>
                <a:lnTo>
                  <a:pt x="3049" y="3048"/>
                </a:lnTo>
                <a:lnTo>
                  <a:pt x="1160527" y="3048"/>
                </a:lnTo>
                <a:lnTo>
                  <a:pt x="1160527" y="1161288"/>
                </a:lnTo>
                <a:lnTo>
                  <a:pt x="3049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18" y="3183636"/>
            <a:ext cx="1152144" cy="115214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195822" y="3177540"/>
            <a:ext cx="1164335" cy="1164336"/>
          </a:xfrm>
          <a:custGeom>
            <a:avLst/>
            <a:gdLst/>
            <a:ahLst/>
            <a:cxnLst/>
            <a:rect l="l" t="t" r="r" b="b"/>
            <a:pathLst>
              <a:path w="1164335" h="1164336">
                <a:moveTo>
                  <a:pt x="3048" y="1161288"/>
                </a:moveTo>
                <a:lnTo>
                  <a:pt x="3048" y="3048"/>
                </a:lnTo>
                <a:lnTo>
                  <a:pt x="1161288" y="3048"/>
                </a:lnTo>
                <a:lnTo>
                  <a:pt x="1161288" y="1161288"/>
                </a:lnTo>
                <a:lnTo>
                  <a:pt x="3048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" y="3183636"/>
            <a:ext cx="1151382" cy="115214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62128" y="3177540"/>
            <a:ext cx="1163573" cy="1164336"/>
          </a:xfrm>
          <a:custGeom>
            <a:avLst/>
            <a:gdLst/>
            <a:ahLst/>
            <a:cxnLst/>
            <a:rect l="l" t="t" r="r" b="b"/>
            <a:pathLst>
              <a:path w="1163573" h="1164336">
                <a:moveTo>
                  <a:pt x="3048" y="1161288"/>
                </a:moveTo>
                <a:lnTo>
                  <a:pt x="3048" y="3048"/>
                </a:lnTo>
                <a:lnTo>
                  <a:pt x="1160526" y="3048"/>
                </a:lnTo>
                <a:lnTo>
                  <a:pt x="1160526" y="1161288"/>
                </a:lnTo>
                <a:lnTo>
                  <a:pt x="3048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text 1"/>
          <p:cNvSpPr txBox="1"/>
          <p:nvPr/>
        </p:nvSpPr>
        <p:spPr>
          <a:xfrm>
            <a:off x="1511554" y="3154293"/>
            <a:ext cx="984847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 MAULIK MEHTA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511554" y="3280994"/>
            <a:ext cx="1381658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Additional Director &amp; Whole-Time Director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4358640" y="3154293"/>
            <a:ext cx="818132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 A. C. MEHTA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4358640" y="3265500"/>
            <a:ext cx="734175" cy="923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sz="600" dirty="0">
                <a:latin typeface="Segoe UI Light"/>
                <a:cs typeface="Segoe UI Light"/>
              </a:rPr>
              <a:t>Non Executive Director</a:t>
            </a:r>
            <a:endParaRPr sz="600" dirty="0">
              <a:latin typeface="Segoe UI Light"/>
              <a:cs typeface="Segoe UI Light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7454900" y="3154293"/>
            <a:ext cx="1090956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7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 SUDHIN CHOKSEY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7454900" y="3294964"/>
            <a:ext cx="701724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Independent Director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1511554" y="3425767"/>
            <a:ext cx="1467832" cy="7905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Maulik D. Mehta holds a Bachelors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70" spc="10" dirty="0">
                <a:solidFill>
                  <a:srgbClr val="3E3E3E"/>
                </a:solidFill>
                <a:latin typeface="Segoe UI Light"/>
                <a:cs typeface="Segoe UI Light"/>
              </a:rPr>
              <a:t>degree in Business Administration from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University of Liverpool, UK. He has also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done Masters in Industrial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Organizational Psychology from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Columbia University, USA. He has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around 8 years of experience in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the areas of Business Development.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4357878" y="3425767"/>
            <a:ext cx="1635722" cy="5985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A. C. Mehta has been actively</a:t>
            </a:r>
            <a:endParaRPr sz="700" dirty="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associated with the Company since 1984.</a:t>
            </a:r>
            <a:endParaRPr sz="700" dirty="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With extensive experience,</a:t>
            </a:r>
            <a:endParaRPr sz="700" dirty="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 comprehensive approach and strong</a:t>
            </a:r>
            <a:endParaRPr sz="700" dirty="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39" spc="10" dirty="0">
                <a:solidFill>
                  <a:srgbClr val="3E3E3E"/>
                </a:solidFill>
                <a:latin typeface="Segoe UI Light"/>
                <a:cs typeface="Segoe UI Light"/>
              </a:rPr>
              <a:t>industry foresight, he has paved the way for</a:t>
            </a:r>
            <a:endParaRPr sz="600" dirty="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innovation and excellence in the Company.</a:t>
            </a:r>
            <a:endParaRPr sz="700" dirty="0">
              <a:latin typeface="Segoe UI Light"/>
              <a:cs typeface="Segoe UI Light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7445248" y="3425767"/>
            <a:ext cx="1503321" cy="7905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Sudhin Choksey has extensive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experience in handling functional areas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finance, commerce and general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management, both in India and abroad.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He is the Managing Director of GRUH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Finance Ltd and also a Fellow Member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the Institute of Chartered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Accountants of India.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8923528" y="4923859"/>
            <a:ext cx="74265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latin typeface="Segoe UI Semibold"/>
                <a:cs typeface="Segoe UI Semibold"/>
              </a:rPr>
              <a:t>6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5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1"/>
            <a:ext cx="9182862" cy="776478"/>
          </a:xfrm>
          <a:prstGeom prst="rect">
            <a:avLst/>
          </a:prstGeom>
        </p:spPr>
      </p:pic>
      <p:pic>
        <p:nvPicPr>
          <p:cNvPr id="5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2"/>
            <a:ext cx="9144000" cy="784098"/>
          </a:xfrm>
          <a:prstGeom prst="rect">
            <a:avLst/>
          </a:prstGeom>
        </p:spPr>
      </p:pic>
      <p:pic>
        <p:nvPicPr>
          <p:cNvPr id="54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18" y="3183636"/>
            <a:ext cx="1152144" cy="1152144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6195822" y="3177540"/>
            <a:ext cx="1164335" cy="1164336"/>
          </a:xfrm>
          <a:custGeom>
            <a:avLst/>
            <a:gdLst/>
            <a:ahLst/>
            <a:cxnLst/>
            <a:rect l="l" t="t" r="r" b="b"/>
            <a:pathLst>
              <a:path w="1164335" h="1164336">
                <a:moveTo>
                  <a:pt x="3048" y="1161288"/>
                </a:moveTo>
                <a:lnTo>
                  <a:pt x="3048" y="3048"/>
                </a:lnTo>
                <a:lnTo>
                  <a:pt x="1161288" y="3048"/>
                </a:lnTo>
                <a:lnTo>
                  <a:pt x="1161288" y="1161288"/>
                </a:lnTo>
                <a:lnTo>
                  <a:pt x="3048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5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6" y="3183636"/>
            <a:ext cx="1151382" cy="1152144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108959" y="3177540"/>
            <a:ext cx="1163574" cy="1164336"/>
          </a:xfrm>
          <a:custGeom>
            <a:avLst/>
            <a:gdLst/>
            <a:ahLst/>
            <a:cxnLst/>
            <a:rect l="l" t="t" r="r" b="b"/>
            <a:pathLst>
              <a:path w="1163574" h="1164336">
                <a:moveTo>
                  <a:pt x="3049" y="1161288"/>
                </a:moveTo>
                <a:lnTo>
                  <a:pt x="3049" y="3048"/>
                </a:lnTo>
                <a:lnTo>
                  <a:pt x="1160527" y="3048"/>
                </a:lnTo>
                <a:lnTo>
                  <a:pt x="1160527" y="1161288"/>
                </a:lnTo>
                <a:lnTo>
                  <a:pt x="3049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6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" y="3183636"/>
            <a:ext cx="1151382" cy="1152144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262128" y="3177540"/>
            <a:ext cx="1163573" cy="1164336"/>
          </a:xfrm>
          <a:custGeom>
            <a:avLst/>
            <a:gdLst/>
            <a:ahLst/>
            <a:cxnLst/>
            <a:rect l="l" t="t" r="r" b="b"/>
            <a:pathLst>
              <a:path w="1163573" h="1164336">
                <a:moveTo>
                  <a:pt x="3048" y="1161288"/>
                </a:moveTo>
                <a:lnTo>
                  <a:pt x="3048" y="3048"/>
                </a:lnTo>
                <a:lnTo>
                  <a:pt x="1160526" y="3048"/>
                </a:lnTo>
                <a:lnTo>
                  <a:pt x="1160526" y="1161288"/>
                </a:lnTo>
                <a:lnTo>
                  <a:pt x="3048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7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18" y="1610106"/>
            <a:ext cx="1152144" cy="1151382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6195822" y="1604009"/>
            <a:ext cx="1164335" cy="1163574"/>
          </a:xfrm>
          <a:custGeom>
            <a:avLst/>
            <a:gdLst/>
            <a:ahLst/>
            <a:cxnLst/>
            <a:rect l="l" t="t" r="r" b="b"/>
            <a:pathLst>
              <a:path w="1164335" h="1163574">
                <a:moveTo>
                  <a:pt x="3048" y="1160527"/>
                </a:moveTo>
                <a:lnTo>
                  <a:pt x="3048" y="3048"/>
                </a:lnTo>
                <a:lnTo>
                  <a:pt x="1161288" y="3048"/>
                </a:lnTo>
                <a:lnTo>
                  <a:pt x="1161288" y="1160527"/>
                </a:lnTo>
                <a:lnTo>
                  <a:pt x="3048" y="1160527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8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6" y="1607820"/>
            <a:ext cx="1151382" cy="1152144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3108959" y="1601724"/>
            <a:ext cx="1163574" cy="1164336"/>
          </a:xfrm>
          <a:custGeom>
            <a:avLst/>
            <a:gdLst/>
            <a:ahLst/>
            <a:cxnLst/>
            <a:rect l="l" t="t" r="r" b="b"/>
            <a:pathLst>
              <a:path w="1163574" h="1164336">
                <a:moveTo>
                  <a:pt x="3049" y="1161288"/>
                </a:moveTo>
                <a:lnTo>
                  <a:pt x="3049" y="3047"/>
                </a:lnTo>
                <a:lnTo>
                  <a:pt x="1160527" y="3047"/>
                </a:lnTo>
                <a:lnTo>
                  <a:pt x="1160527" y="1161288"/>
                </a:lnTo>
                <a:lnTo>
                  <a:pt x="3049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9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" y="1605533"/>
            <a:ext cx="1152144" cy="1152144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262128" y="1599438"/>
            <a:ext cx="1164335" cy="1164336"/>
          </a:xfrm>
          <a:custGeom>
            <a:avLst/>
            <a:gdLst/>
            <a:ahLst/>
            <a:cxnLst/>
            <a:rect l="l" t="t" r="r" b="b"/>
            <a:pathLst>
              <a:path w="1164335" h="1164336">
                <a:moveTo>
                  <a:pt x="3048" y="1161288"/>
                </a:moveTo>
                <a:lnTo>
                  <a:pt x="3048" y="3048"/>
                </a:lnTo>
                <a:lnTo>
                  <a:pt x="1161287" y="3048"/>
                </a:lnTo>
                <a:lnTo>
                  <a:pt x="1161287" y="1161288"/>
                </a:lnTo>
                <a:lnTo>
                  <a:pt x="3048" y="1161288"/>
                </a:lnTo>
                <a:close/>
              </a:path>
            </a:pathLst>
          </a:custGeom>
          <a:ln w="6096">
            <a:solidFill>
              <a:srgbClr val="3E3E3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404622" y="163581"/>
            <a:ext cx="6585014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10" spc="10" dirty="0">
                <a:solidFill>
                  <a:srgbClr val="FFFFFF"/>
                </a:solidFill>
                <a:latin typeface="Segoe UI Semibold"/>
                <a:cs typeface="Segoe UI Semibold"/>
              </a:rPr>
              <a:t>PROFESSIONAL BOARD OF DIRECTORS BACKED BY A</a:t>
            </a:r>
            <a:endParaRPr sz="21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04622" y="448569"/>
            <a:ext cx="1951425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STRONG TEAM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496314" y="1596511"/>
            <a:ext cx="1075957" cy="134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7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 SUDHIR MANKAD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496314" y="1724482"/>
            <a:ext cx="701725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Independent Director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344162" y="1574159"/>
            <a:ext cx="767088" cy="134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DR. S. SIVARAM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344162" y="1702130"/>
            <a:ext cx="701725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Independent Director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430007" y="1594988"/>
            <a:ext cx="1061700" cy="134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70" spc="10" dirty="0">
                <a:solidFill>
                  <a:srgbClr val="3B5CAD"/>
                </a:solidFill>
                <a:latin typeface="Segoe UI Semibold"/>
                <a:cs typeface="Segoe UI Semibold"/>
              </a:rPr>
              <a:t>DR. RICHARD H. RUPP</a:t>
            </a:r>
            <a:endParaRPr sz="700">
              <a:latin typeface="Segoe UI Semibold"/>
              <a:cs typeface="Segoe UI Semibold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7430007" y="1722958"/>
            <a:ext cx="426720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Independent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856423" y="1722958"/>
            <a:ext cx="275310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70" spc="10" dirty="0">
                <a:solidFill>
                  <a:srgbClr val="3E3E3E"/>
                </a:solidFill>
                <a:latin typeface="Segoe UI Light"/>
                <a:cs typeface="Segoe UI Light"/>
              </a:rPr>
              <a:t>Director</a:t>
            </a:r>
            <a:endParaRPr sz="500">
              <a:latin typeface="Segoe UI Light"/>
              <a:cs typeface="Segoe UI Light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496314" y="3180201"/>
            <a:ext cx="1056836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PROF. INDIRA PARIKH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496314" y="3302076"/>
            <a:ext cx="701725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Independent Director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4344162" y="3158357"/>
            <a:ext cx="209406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4553712" y="3158357"/>
            <a:ext cx="614056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S. K. ANAND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344162" y="3290392"/>
            <a:ext cx="426719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Independent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4770576" y="3290392"/>
            <a:ext cx="275311" cy="10127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70" spc="10" dirty="0">
                <a:solidFill>
                  <a:srgbClr val="3E3E3E"/>
                </a:solidFill>
                <a:latin typeface="Segoe UI Light"/>
                <a:cs typeface="Segoe UI Light"/>
              </a:rPr>
              <a:t>Director</a:t>
            </a:r>
            <a:endParaRPr sz="500">
              <a:latin typeface="Segoe UI Light"/>
              <a:cs typeface="Segoe UI Light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7430007" y="3163945"/>
            <a:ext cx="209406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MR.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7639557" y="3163945"/>
            <a:ext cx="898635" cy="1346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" spc="10" dirty="0">
                <a:solidFill>
                  <a:srgbClr val="3B5CAD"/>
                </a:solidFill>
                <a:latin typeface="Segoe UI Semibold"/>
                <a:cs typeface="Segoe UI Semibold"/>
              </a:rPr>
              <a:t>NIMESH KAMPANI</a:t>
            </a:r>
            <a:endParaRPr sz="800">
              <a:latin typeface="Segoe UI Semibold"/>
              <a:cs typeface="Segoe UI Semibold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7430007" y="3296234"/>
            <a:ext cx="426720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" spc="10" dirty="0">
                <a:solidFill>
                  <a:srgbClr val="3E3E3E"/>
                </a:solidFill>
                <a:latin typeface="Segoe UI Light"/>
                <a:cs typeface="Segoe UI Light"/>
              </a:rPr>
              <a:t>Independent</a:t>
            </a:r>
            <a:endParaRPr sz="600">
              <a:latin typeface="Segoe UI Light"/>
              <a:cs typeface="Segoe UI Light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7856423" y="3296234"/>
            <a:ext cx="275310" cy="1012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70" spc="10" dirty="0">
                <a:solidFill>
                  <a:srgbClr val="3E3E3E"/>
                </a:solidFill>
                <a:latin typeface="Segoe UI Light"/>
                <a:cs typeface="Segoe UI Light"/>
              </a:rPr>
              <a:t>Director</a:t>
            </a:r>
            <a:endParaRPr sz="500">
              <a:latin typeface="Segoe UI Light"/>
              <a:cs typeface="Segoe UI Light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1496314" y="1900496"/>
            <a:ext cx="1343729" cy="7905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Sudhir Mankad, IAS (Retd.), has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39" spc="10" dirty="0">
                <a:solidFill>
                  <a:srgbClr val="3E3E3E"/>
                </a:solidFill>
                <a:latin typeface="Segoe UI Light"/>
                <a:cs typeface="Segoe UI Light"/>
              </a:rPr>
              <a:t>served in senior positions, both with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the Government of India and the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Government of Gujarat. His last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assignment was Chief Secretary,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Government of Gujarat. He has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served as a Director/Chairman 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the Board of several companies.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4344162" y="1845632"/>
            <a:ext cx="1509377" cy="6945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Dr. Sivaram is a scientist of distinction,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having held leadership positions in R&amp;D,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 both industry and academia. He has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done his M.Sc. from the Indian Institute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Technology, Kanpur, and Ph.D. from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Purdue University, W. Lafayette, Indiana,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USA.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7430007" y="1894654"/>
            <a:ext cx="13408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Dr.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7561777" y="1894654"/>
            <a:ext cx="840009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Rupp has held various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7430007" y="1894654"/>
            <a:ext cx="1308423" cy="2144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969458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top level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positions in leading multinational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2" name="text 1"/>
          <p:cNvSpPr txBox="1"/>
          <p:nvPr/>
        </p:nvSpPr>
        <p:spPr>
          <a:xfrm>
            <a:off x="7430007" y="2086678"/>
            <a:ext cx="1402192" cy="5025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companies such as Hoechst AG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(Germany), Lonza (Switzerland)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70" spc="10" dirty="0">
                <a:solidFill>
                  <a:srgbClr val="3E3E3E"/>
                </a:solidFill>
                <a:latin typeface="Segoe UI Light"/>
                <a:cs typeface="Segoe UI Light"/>
              </a:rPr>
              <a:t>Allessachemie (Germany). His focus is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 the field of pharmaceuticals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fine chemicals.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3" name="text 1"/>
          <p:cNvSpPr txBox="1"/>
          <p:nvPr/>
        </p:nvSpPr>
        <p:spPr>
          <a:xfrm>
            <a:off x="1496314" y="3457262"/>
            <a:ext cx="1402571" cy="7908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Prof. Indira Parikh is the Founder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President of FLAME (Foundation for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Liberal and Management Education).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She holds a Ph.D. from the Gujarat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University and MA from University of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Rochester. She was a faculty member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at IIM-A, for over 30 years and the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Dean from 2002 to 2005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4" name="text 1"/>
          <p:cNvSpPr txBox="1"/>
          <p:nvPr/>
        </p:nvSpPr>
        <p:spPr>
          <a:xfrm>
            <a:off x="4344162" y="3429577"/>
            <a:ext cx="1392854" cy="8868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 S. K. Anand has a rich experience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around 44 years in the field of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Project Management, Operations,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Corporate Planning, Quality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Management, Health, Safety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Environment Management, Energy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Management and Strategic Planning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 petrochemicals, refining and other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allied industries.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5" name="text 1"/>
          <p:cNvSpPr txBox="1"/>
          <p:nvPr/>
        </p:nvSpPr>
        <p:spPr>
          <a:xfrm>
            <a:off x="7430007" y="3435418"/>
            <a:ext cx="147727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Mr.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6" name="text 1"/>
          <p:cNvSpPr txBox="1"/>
          <p:nvPr/>
        </p:nvSpPr>
        <p:spPr>
          <a:xfrm>
            <a:off x="7576312" y="3435418"/>
            <a:ext cx="306243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Nimesh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7" name="text 1"/>
          <p:cNvSpPr txBox="1"/>
          <p:nvPr/>
        </p:nvSpPr>
        <p:spPr>
          <a:xfrm>
            <a:off x="7880950" y="3435418"/>
            <a:ext cx="349483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Kampani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8" name="text 1"/>
          <p:cNvSpPr txBox="1"/>
          <p:nvPr/>
        </p:nvSpPr>
        <p:spPr>
          <a:xfrm>
            <a:off x="8228116" y="3435418"/>
            <a:ext cx="220299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is the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9" name="text 1"/>
          <p:cNvSpPr txBox="1"/>
          <p:nvPr/>
        </p:nvSpPr>
        <p:spPr>
          <a:xfrm>
            <a:off x="7430007" y="3531431"/>
            <a:ext cx="1285244" cy="6945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Founder and Chairman of the JM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Financial Group, one of India’s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639" spc="10" dirty="0">
                <a:solidFill>
                  <a:srgbClr val="3E3E3E"/>
                </a:solidFill>
                <a:latin typeface="Segoe UI Light"/>
                <a:cs typeface="Segoe UI Light"/>
              </a:rPr>
              <a:t>leading financial services group. In</a:t>
            </a:r>
            <a:endParaRPr sz="6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 career spanning four decades,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he has made invaluable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contributions to the development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Indian capital market.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40" name="text 1"/>
          <p:cNvSpPr txBox="1"/>
          <p:nvPr/>
        </p:nvSpPr>
        <p:spPr>
          <a:xfrm>
            <a:off x="8923528" y="4923859"/>
            <a:ext cx="72304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latin typeface="Segoe UI Semibold"/>
                <a:cs typeface="Segoe UI Semibold"/>
              </a:rPr>
              <a:t>7</a:t>
            </a:r>
            <a:endParaRPr sz="7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6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" y="-13716"/>
            <a:ext cx="9198102" cy="5159502"/>
          </a:xfrm>
          <a:prstGeom prst="rect">
            <a:avLst/>
          </a:prstGeom>
        </p:spPr>
      </p:pic>
      <p:pic>
        <p:nvPicPr>
          <p:cNvPr id="6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247650" y="411480"/>
            <a:ext cx="8643366" cy="4174235"/>
          </a:xfrm>
          <a:custGeom>
            <a:avLst/>
            <a:gdLst/>
            <a:ahLst/>
            <a:cxnLst/>
            <a:rect l="l" t="t" r="r" b="b"/>
            <a:pathLst>
              <a:path w="8643366" h="4174235">
                <a:moveTo>
                  <a:pt x="0" y="4174236"/>
                </a:moveTo>
                <a:lnTo>
                  <a:pt x="0" y="0"/>
                </a:lnTo>
                <a:lnTo>
                  <a:pt x="8643366" y="0"/>
                </a:lnTo>
                <a:lnTo>
                  <a:pt x="8643366" y="4174236"/>
                </a:lnTo>
                <a:lnTo>
                  <a:pt x="0" y="41742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2208530" y="2825185"/>
            <a:ext cx="415812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2013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208530" y="3099376"/>
            <a:ext cx="808983" cy="5027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Brownfield expansion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for manufacturing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Sodium Nitrite &amp;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Sodium Nitrate at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Nandesari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208530" y="3719137"/>
            <a:ext cx="648011" cy="3105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Turnover crosses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INR 1,000 crore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milestone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71932" y="584967"/>
            <a:ext cx="1173148" cy="3716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212121"/>
                </a:solidFill>
                <a:latin typeface="Segoe UI Semibold"/>
                <a:cs typeface="Segoe UI Semibold"/>
              </a:rPr>
              <a:t>HISTORY</a:t>
            </a:r>
            <a:endParaRPr sz="2200">
              <a:latin typeface="Segoe UI Semibold"/>
              <a:cs typeface="Segoe UI Semibold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31292" y="2523744"/>
            <a:ext cx="8299705" cy="83820"/>
          </a:xfrm>
          <a:custGeom>
            <a:avLst/>
            <a:gdLst/>
            <a:ahLst/>
            <a:cxnLst/>
            <a:rect l="l" t="t" r="r" b="b"/>
            <a:pathLst>
              <a:path w="8299705" h="83820">
                <a:moveTo>
                  <a:pt x="0" y="83820"/>
                </a:moveTo>
                <a:lnTo>
                  <a:pt x="0" y="0"/>
                </a:lnTo>
                <a:lnTo>
                  <a:pt x="8299705" y="0"/>
                </a:lnTo>
                <a:lnTo>
                  <a:pt x="8299705" y="83820"/>
                </a:lnTo>
                <a:lnTo>
                  <a:pt x="0" y="8382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7585" y="1314450"/>
            <a:ext cx="6096" cy="1110488"/>
          </a:xfrm>
          <a:custGeom>
            <a:avLst/>
            <a:gdLst/>
            <a:ahLst/>
            <a:cxnLst/>
            <a:rect l="l" t="t" r="r" b="b"/>
            <a:pathLst>
              <a:path w="6096" h="1110488">
                <a:moveTo>
                  <a:pt x="3048" y="1107440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1367790" y="1246830"/>
            <a:ext cx="385807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1971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367790" y="1521020"/>
            <a:ext cx="666495" cy="3105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Listed on BSE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with landmark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over-subscription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69976" y="1250131"/>
            <a:ext cx="412971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1970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69976" y="1513908"/>
            <a:ext cx="545889" cy="3105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Incorporation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of Deepak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Nitrite Limited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90066" y="1321308"/>
            <a:ext cx="6096" cy="1103757"/>
          </a:xfrm>
          <a:custGeom>
            <a:avLst/>
            <a:gdLst/>
            <a:ahLst/>
            <a:cxnLst/>
            <a:rect l="l" t="t" r="r" b="b"/>
            <a:pathLst>
              <a:path w="6096" h="1103757">
                <a:moveTo>
                  <a:pt x="3048" y="1100709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09037" y="1321308"/>
            <a:ext cx="6096" cy="1103757"/>
          </a:xfrm>
          <a:custGeom>
            <a:avLst/>
            <a:gdLst/>
            <a:ahLst/>
            <a:cxnLst/>
            <a:rect l="l" t="t" r="r" b="b"/>
            <a:pathLst>
              <a:path w="6096" h="1103757">
                <a:moveTo>
                  <a:pt x="3049" y="1100709"/>
                </a:moveTo>
                <a:lnTo>
                  <a:pt x="3049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2275840" y="1246830"/>
            <a:ext cx="412971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1972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275840" y="1496128"/>
            <a:ext cx="712314" cy="5025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Commissioned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Sodium Nitrite &amp;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Sodium Nitrate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Plant at Vadodara,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Gujarat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166109" y="1321308"/>
            <a:ext cx="6096" cy="1103757"/>
          </a:xfrm>
          <a:custGeom>
            <a:avLst/>
            <a:gdLst/>
            <a:ahLst/>
            <a:cxnLst/>
            <a:rect l="l" t="t" r="r" b="b"/>
            <a:pathLst>
              <a:path w="6096" h="1103757">
                <a:moveTo>
                  <a:pt x="3049" y="1100709"/>
                </a:moveTo>
                <a:lnTo>
                  <a:pt x="3049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3233674" y="1246830"/>
            <a:ext cx="420074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1984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3233674" y="1474793"/>
            <a:ext cx="701818" cy="5027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Acquisition of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Sahyadri Dyestuffs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&amp; Chemicals unit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from Mafatlal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Industries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107942" y="1321308"/>
            <a:ext cx="6095" cy="1103757"/>
          </a:xfrm>
          <a:custGeom>
            <a:avLst/>
            <a:gdLst/>
            <a:ahLst/>
            <a:cxnLst/>
            <a:rect l="l" t="t" r="r" b="b"/>
            <a:pathLst>
              <a:path w="6095" h="1103757">
                <a:moveTo>
                  <a:pt x="3048" y="1100709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4188968" y="1246830"/>
            <a:ext cx="416878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1992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188968" y="1507558"/>
            <a:ext cx="704315" cy="3105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Commissioned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Nitro Aromatic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Plant at Nandesari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068824" y="1321308"/>
            <a:ext cx="6095" cy="1103757"/>
          </a:xfrm>
          <a:custGeom>
            <a:avLst/>
            <a:gdLst/>
            <a:ahLst/>
            <a:cxnLst/>
            <a:rect l="l" t="t" r="r" b="b"/>
            <a:pathLst>
              <a:path w="6095" h="1103757">
                <a:moveTo>
                  <a:pt x="3048" y="1100709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 1"/>
          <p:cNvSpPr txBox="1"/>
          <p:nvPr/>
        </p:nvSpPr>
        <p:spPr>
          <a:xfrm>
            <a:off x="5151374" y="1258768"/>
            <a:ext cx="416878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1995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5151374" y="1497906"/>
            <a:ext cx="638343" cy="4065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Commissioned a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full fledged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Hydrogenation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Plant at Taloja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919978" y="1321308"/>
            <a:ext cx="6096" cy="1103757"/>
          </a:xfrm>
          <a:custGeom>
            <a:avLst/>
            <a:gdLst/>
            <a:ahLst/>
            <a:cxnLst/>
            <a:rect l="l" t="t" r="r" b="b"/>
            <a:pathLst>
              <a:path w="6096" h="1103757">
                <a:moveTo>
                  <a:pt x="3048" y="1100709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text 1"/>
          <p:cNvSpPr txBox="1"/>
          <p:nvPr/>
        </p:nvSpPr>
        <p:spPr>
          <a:xfrm>
            <a:off x="5997956" y="1253942"/>
            <a:ext cx="441777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2003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997956" y="1500700"/>
            <a:ext cx="685504" cy="4065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Acquisition of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management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control of Aryan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Pesticides Limited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61048" y="1321308"/>
            <a:ext cx="6095" cy="1103757"/>
          </a:xfrm>
          <a:custGeom>
            <a:avLst/>
            <a:gdLst/>
            <a:ahLst/>
            <a:cxnLst/>
            <a:rect l="l" t="t" r="r" b="b"/>
            <a:pathLst>
              <a:path w="6095" h="1103757">
                <a:moveTo>
                  <a:pt x="3048" y="1100709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6939280" y="1251910"/>
            <a:ext cx="438404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2007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6939280" y="1479872"/>
            <a:ext cx="611107" cy="5027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Acquisition of 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DASDA Division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from Vasant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Chemicals at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Telangana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98220" y="2650998"/>
            <a:ext cx="6095" cy="1266101"/>
          </a:xfrm>
          <a:custGeom>
            <a:avLst/>
            <a:gdLst/>
            <a:ahLst/>
            <a:cxnLst/>
            <a:rect l="l" t="t" r="r" b="b"/>
            <a:pathLst>
              <a:path w="6095" h="1266101">
                <a:moveTo>
                  <a:pt x="3047" y="1263053"/>
                </a:moveTo>
                <a:lnTo>
                  <a:pt x="3047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45792" y="2650998"/>
            <a:ext cx="6096" cy="1383830"/>
          </a:xfrm>
          <a:custGeom>
            <a:avLst/>
            <a:gdLst/>
            <a:ahLst/>
            <a:cxnLst/>
            <a:rect l="l" t="t" r="r" b="b"/>
            <a:pathLst>
              <a:path w="6096" h="1383830">
                <a:moveTo>
                  <a:pt x="3048" y="1380782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text 1"/>
          <p:cNvSpPr txBox="1"/>
          <p:nvPr/>
        </p:nvSpPr>
        <p:spPr>
          <a:xfrm>
            <a:off x="7919974" y="1264610"/>
            <a:ext cx="415812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2010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41" name="text 1"/>
          <p:cNvSpPr txBox="1"/>
          <p:nvPr/>
        </p:nvSpPr>
        <p:spPr>
          <a:xfrm>
            <a:off x="7919974" y="1538800"/>
            <a:ext cx="695668" cy="2144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Foray into Fuel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Additives business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42" name="text 1"/>
          <p:cNvSpPr txBox="1"/>
          <p:nvPr/>
        </p:nvSpPr>
        <p:spPr>
          <a:xfrm>
            <a:off x="1074674" y="2825185"/>
            <a:ext cx="415812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2012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43" name="text 1"/>
          <p:cNvSpPr txBox="1"/>
          <p:nvPr/>
        </p:nvSpPr>
        <p:spPr>
          <a:xfrm>
            <a:off x="1074674" y="3064579"/>
            <a:ext cx="914523" cy="5025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Accredited with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‘Responsible Care' –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a global benchmark of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environment, safety and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health management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232403" y="2650998"/>
            <a:ext cx="6096" cy="1266101"/>
          </a:xfrm>
          <a:custGeom>
            <a:avLst/>
            <a:gdLst/>
            <a:ahLst/>
            <a:cxnLst/>
            <a:rect l="l" t="t" r="r" b="b"/>
            <a:pathLst>
              <a:path w="6096" h="1266101">
                <a:moveTo>
                  <a:pt x="3049" y="1263053"/>
                </a:moveTo>
                <a:lnTo>
                  <a:pt x="3049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52722" y="2650998"/>
            <a:ext cx="6096" cy="1266101"/>
          </a:xfrm>
          <a:custGeom>
            <a:avLst/>
            <a:gdLst/>
            <a:ahLst/>
            <a:cxnLst/>
            <a:rect l="l" t="t" r="r" b="b"/>
            <a:pathLst>
              <a:path w="6096" h="1266101">
                <a:moveTo>
                  <a:pt x="3048" y="1263053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text 1"/>
          <p:cNvSpPr txBox="1"/>
          <p:nvPr/>
        </p:nvSpPr>
        <p:spPr>
          <a:xfrm>
            <a:off x="3291840" y="2825185"/>
            <a:ext cx="419541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2014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45" name="text 1"/>
          <p:cNvSpPr txBox="1"/>
          <p:nvPr/>
        </p:nvSpPr>
        <p:spPr>
          <a:xfrm>
            <a:off x="3291840" y="3053402"/>
            <a:ext cx="787081" cy="5025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Commissioned a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world-class facility to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manufacture Optical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Brightening Agents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(OBA)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280660" y="2650998"/>
            <a:ext cx="6096" cy="1266101"/>
          </a:xfrm>
          <a:custGeom>
            <a:avLst/>
            <a:gdLst/>
            <a:ahLst/>
            <a:cxnLst/>
            <a:rect l="l" t="t" r="r" b="b"/>
            <a:pathLst>
              <a:path w="6096" h="1266101">
                <a:moveTo>
                  <a:pt x="3048" y="1263053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text 1"/>
          <p:cNvSpPr txBox="1"/>
          <p:nvPr/>
        </p:nvSpPr>
        <p:spPr>
          <a:xfrm>
            <a:off x="4307332" y="2825185"/>
            <a:ext cx="415813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2015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47" name="text 1"/>
          <p:cNvSpPr txBox="1"/>
          <p:nvPr/>
        </p:nvSpPr>
        <p:spPr>
          <a:xfrm>
            <a:off x="4307332" y="3099376"/>
            <a:ext cx="791420" cy="4065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Promoted Deepak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Phenolics Limited for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manufacturing of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Phenol &amp; Acetone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236208" y="2650998"/>
            <a:ext cx="6096" cy="1266101"/>
          </a:xfrm>
          <a:custGeom>
            <a:avLst/>
            <a:gdLst/>
            <a:ahLst/>
            <a:cxnLst/>
            <a:rect l="l" t="t" r="r" b="b"/>
            <a:pathLst>
              <a:path w="6096" h="1266101">
                <a:moveTo>
                  <a:pt x="3048" y="1263053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text 1"/>
          <p:cNvSpPr txBox="1"/>
          <p:nvPr/>
        </p:nvSpPr>
        <p:spPr>
          <a:xfrm>
            <a:off x="5314188" y="2825185"/>
            <a:ext cx="416345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2016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49" name="text 1"/>
          <p:cNvSpPr txBox="1"/>
          <p:nvPr/>
        </p:nvSpPr>
        <p:spPr>
          <a:xfrm>
            <a:off x="5330698" y="3103948"/>
            <a:ext cx="753792" cy="4067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Raised INR 83 crore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via QIP (1st Round)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to fund the phenol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project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274814" y="2650998"/>
            <a:ext cx="6096" cy="1266101"/>
          </a:xfrm>
          <a:custGeom>
            <a:avLst/>
            <a:gdLst/>
            <a:ahLst/>
            <a:cxnLst/>
            <a:rect l="l" t="t" r="r" b="b"/>
            <a:pathLst>
              <a:path w="6096" h="1266101">
                <a:moveTo>
                  <a:pt x="3048" y="1263053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text 1"/>
          <p:cNvSpPr txBox="1"/>
          <p:nvPr/>
        </p:nvSpPr>
        <p:spPr>
          <a:xfrm>
            <a:off x="6305550" y="2825185"/>
            <a:ext cx="412439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2017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51" name="text 1"/>
          <p:cNvSpPr txBox="1"/>
          <p:nvPr/>
        </p:nvSpPr>
        <p:spPr>
          <a:xfrm>
            <a:off x="6305550" y="3099376"/>
            <a:ext cx="785560" cy="4065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Raised INR 150 crore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via QIP (2nd Round)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to fund the phenol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project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850886" y="1321308"/>
            <a:ext cx="6095" cy="1103757"/>
          </a:xfrm>
          <a:custGeom>
            <a:avLst/>
            <a:gdLst/>
            <a:ahLst/>
            <a:cxnLst/>
            <a:rect l="l" t="t" r="r" b="b"/>
            <a:pathLst>
              <a:path w="6095" h="1103757">
                <a:moveTo>
                  <a:pt x="3048" y="1100709"/>
                </a:moveTo>
                <a:lnTo>
                  <a:pt x="3048" y="3048"/>
                </a:lnTo>
              </a:path>
            </a:pathLst>
          </a:custGeom>
          <a:ln w="6096">
            <a:solidFill>
              <a:srgbClr val="034EA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text 1"/>
          <p:cNvSpPr txBox="1"/>
          <p:nvPr/>
        </p:nvSpPr>
        <p:spPr>
          <a:xfrm>
            <a:off x="7342124" y="2825185"/>
            <a:ext cx="415812" cy="235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solidFill>
                  <a:srgbClr val="034EA2"/>
                </a:solidFill>
                <a:latin typeface="Segoe UI Semibold"/>
                <a:cs typeface="Segoe UI Semibold"/>
              </a:rPr>
              <a:t>2018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53" name="text 1"/>
          <p:cNvSpPr txBox="1"/>
          <p:nvPr/>
        </p:nvSpPr>
        <p:spPr>
          <a:xfrm>
            <a:off x="7342124" y="3099376"/>
            <a:ext cx="870142" cy="3105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Deepak Phenolics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Limited commissioned.</a:t>
            </a:r>
            <a:endParaRPr sz="700">
              <a:latin typeface="Segoe UI Light"/>
              <a:cs typeface="Segoe UI Light"/>
            </a:endParaRPr>
          </a:p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3E3E3E"/>
                </a:solidFill>
                <a:latin typeface="Segoe UI Light"/>
                <a:cs typeface="Segoe UI Light"/>
              </a:rPr>
              <a:t>Production starts</a:t>
            </a:r>
            <a:endParaRPr sz="700">
              <a:latin typeface="Segoe UI Light"/>
              <a:cs typeface="Segoe UI Light"/>
            </a:endParaRPr>
          </a:p>
        </p:txBody>
      </p:sp>
      <p:sp>
        <p:nvSpPr>
          <p:cNvPr id="54" name="text 1"/>
          <p:cNvSpPr txBox="1"/>
          <p:nvPr/>
        </p:nvSpPr>
        <p:spPr>
          <a:xfrm>
            <a:off x="8923528" y="4923859"/>
            <a:ext cx="73998" cy="11848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0" spc="10" dirty="0">
                <a:solidFill>
                  <a:srgbClr val="FFFFFF"/>
                </a:solidFill>
                <a:latin typeface="Segoe UI Semibold"/>
                <a:cs typeface="Segoe UI Semibold"/>
              </a:rPr>
              <a:t>8</a:t>
            </a:r>
            <a:endParaRPr sz="700">
              <a:latin typeface="Segoe UI Semibold"/>
              <a:cs typeface="Segoe UI Semibold"/>
            </a:endParaRPr>
          </a:p>
        </p:txBody>
      </p:sp>
      <p:pic>
        <p:nvPicPr>
          <p:cNvPr id="6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64379"/>
            <a:ext cx="1078230" cy="5478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2269</Words>
  <Application>Microsoft Office PowerPoint</Application>
  <PresentationFormat>On-screen Show (16:9)</PresentationFormat>
  <Paragraphs>746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Segoe UI Light</vt:lpstr>
      <vt:lpstr>Segoe UI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Pinki Mukherjee</dc:creator>
  <cp:lastModifiedBy>Pinki D Mukherjee</cp:lastModifiedBy>
  <cp:revision>2</cp:revision>
  <dcterms:created xsi:type="dcterms:W3CDTF">2019-04-10T06:55:27Z</dcterms:created>
  <dcterms:modified xsi:type="dcterms:W3CDTF">2019-04-10T11:07:06Z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2019-04-10T00:00:00Z</vt:filetime>
  </property>
  <property fmtid="{D5CDD505-2E9C-101B-9397-08002B2CF9AE}" pid="3" name="LastSaved">
    <vt:filetime>2019-04-10T00:00:00Z</vt:filetime>
  </property>
</Properties>
</file>